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7" r:id="rId2"/>
    <p:sldId id="277" r:id="rId3"/>
    <p:sldId id="287" r:id="rId4"/>
    <p:sldId id="282" r:id="rId5"/>
    <p:sldId id="279" r:id="rId6"/>
    <p:sldId id="283" r:id="rId7"/>
    <p:sldId id="284" r:id="rId8"/>
    <p:sldId id="285" r:id="rId9"/>
    <p:sldId id="288" r:id="rId10"/>
    <p:sldId id="257" r:id="rId11"/>
    <p:sldId id="258" r:id="rId12"/>
    <p:sldId id="259" r:id="rId13"/>
    <p:sldId id="268" r:id="rId14"/>
    <p:sldId id="269" r:id="rId15"/>
    <p:sldId id="271" r:id="rId16"/>
    <p:sldId id="270" r:id="rId17"/>
    <p:sldId id="272" r:id="rId18"/>
    <p:sldId id="273" r:id="rId19"/>
    <p:sldId id="261" r:id="rId20"/>
    <p:sldId id="262" r:id="rId21"/>
    <p:sldId id="275" r:id="rId22"/>
    <p:sldId id="260" r:id="rId23"/>
    <p:sldId id="263" r:id="rId24"/>
    <p:sldId id="292" r:id="rId25"/>
    <p:sldId id="293" r:id="rId26"/>
    <p:sldId id="294" r:id="rId27"/>
    <p:sldId id="266" r:id="rId28"/>
    <p:sldId id="299" r:id="rId29"/>
    <p:sldId id="289" r:id="rId30"/>
    <p:sldId id="300" r:id="rId31"/>
    <p:sldId id="264" r:id="rId32"/>
    <p:sldId id="291" r:id="rId33"/>
    <p:sldId id="297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E56"/>
    <a:srgbClr val="3E7244"/>
    <a:srgbClr val="506836"/>
    <a:srgbClr val="3B500D"/>
    <a:srgbClr val="466E56"/>
    <a:srgbClr val="38663D"/>
    <a:srgbClr val="82942F"/>
    <a:srgbClr val="663300"/>
    <a:srgbClr val="A1C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4F1CD-9D2B-4B8A-80F2-D469CE13C17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18EDF-7686-49FB-89E5-E911DF71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5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https://www.tclf.org/sites/default/files/thumbnails/image/MA_Boston_FranklinPark_courtesyEmeraldNecklaceConservancy_2020_001_sig.jpg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18EDF-7686-49FB-89E5-E911DF7168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5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https://www.emeraldnecklace.org/park-overview/jamaica-pond/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18EDF-7686-49FB-89E5-E911DF7168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19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https://www.tclf.org/sites/default/files/thumbnails/image/MA_Boston_FranklinPark_courtesyEmeraldNecklaceConservancy_2020_001_sig.jpg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18EDF-7686-49FB-89E5-E911DF7168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5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FDE8-4DCE-461D-A8D3-84AB2B236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242ED-9817-33BE-5153-AF902C34F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CDCB8-9A04-B02F-CB5F-3BE56A26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0BFE6-E623-6C39-E837-DC155D8E8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E5A10-1A87-C8EA-BDCD-1952849C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9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ECA6-4634-4BE4-8392-7F795BBA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E6F16-4651-86B2-B87E-1CB6272CD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ED58F-CE99-F83E-D6BC-DEAF2C718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2C778-5A6A-E598-9086-DC35C043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FD141-BA3B-FFEA-52F1-AC2D50FE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5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7B853A-C699-F6E7-BCA3-5387E0616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02936-4B0F-E776-6642-CCFE87CAD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B4C74-8790-D412-1C5A-4F83C94D1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FC75-7604-63A5-EAE4-A1B31089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B0C66-9934-8CDB-5A79-5B569E67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0F5A-095F-44FA-F6C1-0AE0591B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9C5ED-77AA-089C-2660-EC7F42B46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ECBA2-2ABF-ECFF-7204-643E8DBC6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D2FF-CD89-59CC-0CCD-0C9F569A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B7551-2135-A926-3126-66DDD973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5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A178-3524-9927-1771-2F961814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E1A94-39B1-2327-ACFF-FB2669F3D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998D5-A03D-74E2-1367-DAC0AD78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F2612-CAEB-3E42-C836-45D0E123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40F7F-56A8-DCB6-F3CE-F52A7ACF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5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DA0B-B6B0-589C-1C88-24DD8FB8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9A290-D068-8572-47DB-ECDF4F5D4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8C0B1-CBAE-6356-2B6E-37657FE93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F7349-DAEF-6D00-C3F1-369D61AE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1FCD4-CEA8-DB6D-99AD-8E7891268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CABC7-5D18-DE78-49F4-08B462C93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4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3F77-C979-6F35-0F2C-7A56F9279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898E5-0162-1E21-C286-EC330EACB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4890A-5B30-EE93-CC52-03683F005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7A07A-2338-60F6-0CCE-8C402A086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5F56B-95CA-7167-26E7-A46824DDF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DF567-1462-AA90-2F61-162D9C671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6BF90-7898-D104-6467-F21B299C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DB0AA0-3403-536E-5B43-E1EE3CD9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6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6B3B-657A-B11E-B338-E6F5EEAF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A091D-AE43-7D30-941A-475A0D6C3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EDE0B-3A3D-19DB-BC72-2B6D74E9D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F1BE1-92DC-0E3A-770E-1EEDC02E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262E1E-AD49-7B3D-0CF0-B66D1A6F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32A63-C6C1-951C-DF81-4B448E20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F88BB-59F5-6901-E543-C0AB00A5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9B64-1687-6E33-1E51-A6C5AD49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0928A-2283-31CC-B1A1-B2D5F47A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66549-7220-9B6B-0A14-F30D65B76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EFA22-8F66-D432-882F-6CB0C4EC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12B4F-1054-5ED6-99F7-22A299BE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7831-D56C-1218-AC91-4A4D6F54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2728-3CB1-24CA-96B4-2A7AF9C3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2A2CFD-A29D-889D-A491-3423B7D29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A6999-649B-25AB-AC30-FEAD4FBDA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64D09-E457-FE2A-02E2-CE9D99B8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E4191-9CF0-A19D-30AE-A8B96F555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E5E21-2B5A-6926-DFD6-F61663D2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2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CA3F1-1FF3-D4DD-2A87-C47E916A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9C01E-23A0-11E5-AD43-DD9A3800E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D67FA-7752-137B-0D24-E54119829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A86050-B0E3-4E23-AB1F-9506276D695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A67-5857-1857-B50C-965DDB2BE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9BFD8-C8EB-DBB9-1DE3-924E7583E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3659A-60C0-43C2-BD0C-209CE9D8B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88333-7993-E8A0-7D9E-1FE6C026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95" y="4705393"/>
            <a:ext cx="9925931" cy="1334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82942F"/>
                </a:solidFill>
              </a:rPr>
              <a:t>Predicting Invasive </a:t>
            </a:r>
            <a:br>
              <a:rPr lang="en-US" sz="3200" b="1" dirty="0">
                <a:solidFill>
                  <a:srgbClr val="82942F"/>
                </a:solidFill>
              </a:rPr>
            </a:br>
            <a:r>
              <a:rPr lang="en-US" sz="3200" b="1" dirty="0">
                <a:solidFill>
                  <a:srgbClr val="82942F"/>
                </a:solidFill>
              </a:rPr>
              <a:t>Understory Species Presence in Boston’s Deciduous Forests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A6F39EA-6628-08DB-58C0-502FA16ED9BC}"/>
              </a:ext>
            </a:extLst>
          </p:cNvPr>
          <p:cNvSpPr txBox="1"/>
          <p:nvPr/>
        </p:nvSpPr>
        <p:spPr>
          <a:xfrm>
            <a:off x="2438400" y="6189703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3B500D"/>
                </a:solidFill>
              </a:rPr>
              <a:t>Chad Fisher | UEP 294 | Final Project | 4.24.24</a:t>
            </a:r>
          </a:p>
        </p:txBody>
      </p:sp>
      <p:pic>
        <p:nvPicPr>
          <p:cNvPr id="1026" name="Picture 2" descr="Franklin Park | The Cultural Landscape Foundation">
            <a:extLst>
              <a:ext uri="{FF2B5EF4-FFF2-40B4-BE49-F238E27FC236}">
                <a16:creationId xmlns:a16="http://schemas.microsoft.com/office/drawing/2014/main" id="{BD67BAFF-790F-8E53-D417-999FE60D2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6294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94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881B-1A27-1AFA-6E7A-54FC449A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Selected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62041E9-EE46-3AC3-6A31-BA5EA6E3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5" t="-1" r="10666" b="-1538"/>
          <a:stretch/>
        </p:blipFill>
        <p:spPr>
          <a:xfrm>
            <a:off x="821140" y="3071314"/>
            <a:ext cx="10850760" cy="715372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5FC97A-7F07-CE53-3812-637E197B8E43}"/>
              </a:ext>
            </a:extLst>
          </p:cNvPr>
          <p:cNvSpPr txBox="1"/>
          <p:nvPr/>
        </p:nvSpPr>
        <p:spPr>
          <a:xfrm>
            <a:off x="674079" y="3698552"/>
            <a:ext cx="52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281805-85FA-AA02-8038-98C22A3FE063}"/>
              </a:ext>
            </a:extLst>
          </p:cNvPr>
          <p:cNvSpPr txBox="1"/>
          <p:nvPr/>
        </p:nvSpPr>
        <p:spPr>
          <a:xfrm>
            <a:off x="1618050" y="369855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6BE84E-585C-90B2-C467-8272CDF890E5}"/>
              </a:ext>
            </a:extLst>
          </p:cNvPr>
          <p:cNvSpPr txBox="1"/>
          <p:nvPr/>
        </p:nvSpPr>
        <p:spPr>
          <a:xfrm>
            <a:off x="2442035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7DD345-1B81-1619-BD0B-1BC447E0D76A}"/>
              </a:ext>
            </a:extLst>
          </p:cNvPr>
          <p:cNvSpPr txBox="1"/>
          <p:nvPr/>
        </p:nvSpPr>
        <p:spPr>
          <a:xfrm>
            <a:off x="3367235" y="369855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430713-9197-9504-8B8A-C57EF4E023EB}"/>
              </a:ext>
            </a:extLst>
          </p:cNvPr>
          <p:cNvSpPr txBox="1"/>
          <p:nvPr/>
        </p:nvSpPr>
        <p:spPr>
          <a:xfrm>
            <a:off x="4096249" y="369855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EA6307-4E76-E983-BD03-7D4B7BFB3D1E}"/>
              </a:ext>
            </a:extLst>
          </p:cNvPr>
          <p:cNvSpPr txBox="1"/>
          <p:nvPr/>
        </p:nvSpPr>
        <p:spPr>
          <a:xfrm>
            <a:off x="5002689" y="3698552"/>
            <a:ext cx="70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124E5B-AFD6-7324-C556-AB01C5A7D314}"/>
              </a:ext>
            </a:extLst>
          </p:cNvPr>
          <p:cNvSpPr txBox="1"/>
          <p:nvPr/>
        </p:nvSpPr>
        <p:spPr>
          <a:xfrm>
            <a:off x="5936422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E2027E-4050-C14D-FBCE-B4580EB6CF73}"/>
              </a:ext>
            </a:extLst>
          </p:cNvPr>
          <p:cNvSpPr txBox="1"/>
          <p:nvPr/>
        </p:nvSpPr>
        <p:spPr>
          <a:xfrm>
            <a:off x="6846272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07DF38-8F89-B4FE-4B32-692BF30AE4EC}"/>
              </a:ext>
            </a:extLst>
          </p:cNvPr>
          <p:cNvSpPr txBox="1"/>
          <p:nvPr/>
        </p:nvSpPr>
        <p:spPr>
          <a:xfrm>
            <a:off x="7681065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1E9EC-B41B-2782-B3DD-BE7D1C915AF5}"/>
              </a:ext>
            </a:extLst>
          </p:cNvPr>
          <p:cNvSpPr txBox="1"/>
          <p:nvPr/>
        </p:nvSpPr>
        <p:spPr>
          <a:xfrm>
            <a:off x="8589647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8303D0-2827-ECF6-12EB-3C8B7AB2D64F}"/>
              </a:ext>
            </a:extLst>
          </p:cNvPr>
          <p:cNvSpPr txBox="1"/>
          <p:nvPr/>
        </p:nvSpPr>
        <p:spPr>
          <a:xfrm>
            <a:off x="9447315" y="3714381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632B49-418E-1197-E124-17D6C9F49EF0}"/>
              </a:ext>
            </a:extLst>
          </p:cNvPr>
          <p:cNvSpPr txBox="1"/>
          <p:nvPr/>
        </p:nvSpPr>
        <p:spPr>
          <a:xfrm>
            <a:off x="10336692" y="3691672"/>
            <a:ext cx="6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B23888-ED96-B0EB-EE7C-B045D8AEAB6A}"/>
              </a:ext>
            </a:extLst>
          </p:cNvPr>
          <p:cNvSpPr txBox="1"/>
          <p:nvPr/>
        </p:nvSpPr>
        <p:spPr>
          <a:xfrm>
            <a:off x="821140" y="4534616"/>
            <a:ext cx="972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E7244"/>
                </a:solidFill>
              </a:rPr>
              <a:t>80 total images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BDA75-41D7-6DA7-9C6C-98510B9E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1" y="1905646"/>
            <a:ext cx="10782520" cy="68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1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067DB-FB52-C6A6-EF3D-46A366DE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 Area</a:t>
            </a:r>
          </a:p>
        </p:txBody>
      </p:sp>
      <p:pic>
        <p:nvPicPr>
          <p:cNvPr id="5" name="Content Placeholder 4" descr="A map of a forest&#10;&#10;Description automatically generated">
            <a:extLst>
              <a:ext uri="{FF2B5EF4-FFF2-40B4-BE49-F238E27FC236}">
                <a16:creationId xmlns:a16="http://schemas.microsoft.com/office/drawing/2014/main" id="{E2071FF3-6E80-9031-C535-4C2A3AD6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1" t="12647" r="7168" b="13458"/>
          <a:stretch/>
        </p:blipFill>
        <p:spPr>
          <a:xfrm>
            <a:off x="4681221" y="274799"/>
            <a:ext cx="7072971" cy="630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2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67DB-FB52-C6A6-EF3D-46A366DE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Bands and Indices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2FB592-97EC-C1E0-DA21-6FA000C74424}"/>
              </a:ext>
            </a:extLst>
          </p:cNvPr>
          <p:cNvGrpSpPr/>
          <p:nvPr/>
        </p:nvGrpSpPr>
        <p:grpSpPr>
          <a:xfrm>
            <a:off x="6211817" y="2000876"/>
            <a:ext cx="3790461" cy="3433463"/>
            <a:chOff x="9041664" y="984019"/>
            <a:chExt cx="2790701" cy="28437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365D24-6015-E9C7-AB01-573A304D8FA9}"/>
                    </a:ext>
                  </a:extLst>
                </p:cNvPr>
                <p:cNvSpPr txBox="1"/>
                <p:nvPr/>
              </p:nvSpPr>
              <p:spPr>
                <a:xfrm>
                  <a:off x="9394704" y="984019"/>
                  <a:ext cx="1641470" cy="4882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𝑁𝐷𝑉𝐼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365D24-6015-E9C7-AB01-573A304D8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04" y="984019"/>
                  <a:ext cx="1641470" cy="48826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3D3C2B4-EB8B-50DE-FC92-66DF852FA5A0}"/>
                    </a:ext>
                  </a:extLst>
                </p:cNvPr>
                <p:cNvSpPr txBox="1"/>
                <p:nvPr/>
              </p:nvSpPr>
              <p:spPr>
                <a:xfrm>
                  <a:off x="9041664" y="3328781"/>
                  <a:ext cx="2790701" cy="498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𝐸𝑉𝐼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2.5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𝑁𝐼𝑅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𝑅𝑒𝑑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+6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−7.5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𝐵𝑙𝑢𝑒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3D3C2B4-EB8B-50DE-FC92-66DF852FA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664" y="3328781"/>
                  <a:ext cx="2790701" cy="498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56A2F34-A075-8E75-5996-4BA2B19022E1}"/>
                    </a:ext>
                  </a:extLst>
                </p:cNvPr>
                <p:cNvSpPr txBox="1"/>
                <p:nvPr/>
              </p:nvSpPr>
              <p:spPr>
                <a:xfrm>
                  <a:off x="9316504" y="2550256"/>
                  <a:ext cx="2066483" cy="498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𝑆𝐴𝑉𝐼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1.5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𝑁𝐼𝑅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𝑅𝑒𝑑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𝑁𝐼𝑅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+0.5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56A2F34-A075-8E75-5996-4BA2B19022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6504" y="2550256"/>
                  <a:ext cx="2066483" cy="49899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1DACB92-3A05-80FC-E96E-B2009D02196A}"/>
                    </a:ext>
                  </a:extLst>
                </p:cNvPr>
                <p:cNvSpPr txBox="1"/>
                <p:nvPr/>
              </p:nvSpPr>
              <p:spPr>
                <a:xfrm>
                  <a:off x="9316504" y="1751816"/>
                  <a:ext cx="1853858" cy="518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𝑅𝐸𝑁𝐷𝑉𝐼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1DACB92-3A05-80FC-E96E-B2009D021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6504" y="1751816"/>
                  <a:ext cx="1853858" cy="5189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99288C5-A313-6924-C4E8-4FD042908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694416"/>
              </p:ext>
            </p:extLst>
          </p:nvPr>
        </p:nvGraphicFramePr>
        <p:xfrm>
          <a:off x="1454704" y="1864980"/>
          <a:ext cx="3608616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4308">
                  <a:extLst>
                    <a:ext uri="{9D8B030D-6E8A-4147-A177-3AD203B41FA5}">
                      <a16:colId xmlns:a16="http://schemas.microsoft.com/office/drawing/2014/main" val="1134023356"/>
                    </a:ext>
                  </a:extLst>
                </a:gridCol>
                <a:gridCol w="1804308">
                  <a:extLst>
                    <a:ext uri="{9D8B030D-6E8A-4147-A177-3AD203B41FA5}">
                      <a16:colId xmlns:a16="http://schemas.microsoft.com/office/drawing/2014/main" val="1162779891"/>
                    </a:ext>
                  </a:extLst>
                </a:gridCol>
              </a:tblGrid>
              <a:tr h="321727">
                <a:tc>
                  <a:txBody>
                    <a:bodyPr/>
                    <a:lstStyle/>
                    <a:p>
                      <a:r>
                        <a:rPr lang="en-US" sz="2000" dirty="0"/>
                        <a:t>Band</a:t>
                      </a:r>
                    </a:p>
                  </a:txBody>
                  <a:tcPr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Wavelength</a:t>
                      </a:r>
                    </a:p>
                  </a:txBody>
                  <a:tcPr>
                    <a:solidFill>
                      <a:srgbClr val="5B6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295565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4777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Green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873978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Blue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726130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 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554412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 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7426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 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054565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NIR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535009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B8A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 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994273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B11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SWIR 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077506"/>
                  </a:ext>
                </a:extLst>
              </a:tr>
              <a:tr h="289554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B12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SWIR 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569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660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87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BE80E8-1FC9-75CB-34CF-614850780199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</p:spTree>
    <p:extLst>
      <p:ext uri="{BB962C8B-B14F-4D97-AF65-F5344CB8AC3E}">
        <p14:creationId xmlns:p14="http://schemas.microsoft.com/office/powerpoint/2010/main" val="3054869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59E3D8-9A46-3FCA-C7BE-436AFB4E8A7A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</p:spTree>
    <p:extLst>
      <p:ext uri="{BB962C8B-B14F-4D97-AF65-F5344CB8AC3E}">
        <p14:creationId xmlns:p14="http://schemas.microsoft.com/office/powerpoint/2010/main" val="145287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959DD1-D6E9-7932-1B84-398BB924345E}"/>
              </a:ext>
            </a:extLst>
          </p:cNvPr>
          <p:cNvSpPr txBox="1"/>
          <p:nvPr/>
        </p:nvSpPr>
        <p:spPr>
          <a:xfrm>
            <a:off x="249684" y="3942842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C1D9B-EDC0-2676-6718-D5C111084A76}"/>
              </a:ext>
            </a:extLst>
          </p:cNvPr>
          <p:cNvCxnSpPr/>
          <p:nvPr/>
        </p:nvCxnSpPr>
        <p:spPr>
          <a:xfrm flipV="1">
            <a:off x="1385247" y="406518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5E6B27-DF3D-249E-944B-3D4DDC3065AA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</p:spTree>
    <p:extLst>
      <p:ext uri="{BB962C8B-B14F-4D97-AF65-F5344CB8AC3E}">
        <p14:creationId xmlns:p14="http://schemas.microsoft.com/office/powerpoint/2010/main" val="2095280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959DD1-D6E9-7932-1B84-398BB924345E}"/>
              </a:ext>
            </a:extLst>
          </p:cNvPr>
          <p:cNvSpPr txBox="1"/>
          <p:nvPr/>
        </p:nvSpPr>
        <p:spPr>
          <a:xfrm>
            <a:off x="249684" y="3942842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4-month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EBEA4-5500-ACE6-594C-BCDE8D59E61C}"/>
              </a:ext>
            </a:extLst>
          </p:cNvPr>
          <p:cNvSpPr txBox="1"/>
          <p:nvPr/>
        </p:nvSpPr>
        <p:spPr>
          <a:xfrm>
            <a:off x="270418" y="457382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C1D9B-EDC0-2676-6718-D5C111084A76}"/>
              </a:ext>
            </a:extLst>
          </p:cNvPr>
          <p:cNvCxnSpPr/>
          <p:nvPr/>
        </p:nvCxnSpPr>
        <p:spPr>
          <a:xfrm flipV="1">
            <a:off x="1385247" y="406518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73200-F2D4-59A6-FDC2-F777F6614DE0}"/>
              </a:ext>
            </a:extLst>
          </p:cNvPr>
          <p:cNvCxnSpPr/>
          <p:nvPr/>
        </p:nvCxnSpPr>
        <p:spPr>
          <a:xfrm flipV="1">
            <a:off x="1385246" y="4696165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3ED9D7-B4C2-EA29-D3C9-4569EFF2B378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</p:spTree>
    <p:extLst>
      <p:ext uri="{BB962C8B-B14F-4D97-AF65-F5344CB8AC3E}">
        <p14:creationId xmlns:p14="http://schemas.microsoft.com/office/powerpoint/2010/main" val="125626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0C9-06C7-FDDC-4690-F72CC93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/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D733C5-9A08-95B4-61B9-7FB65892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77" y="2291321"/>
                <a:ext cx="4688115" cy="3043397"/>
              </a:xfrm>
              <a:prstGeom prst="rect">
                <a:avLst/>
              </a:prstGeom>
              <a:blipFill>
                <a:blip r:embed="rId2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B757503-C9BE-0800-FE6D-94F1E9C5796C}"/>
              </a:ext>
            </a:extLst>
          </p:cNvPr>
          <p:cNvSpPr txBox="1"/>
          <p:nvPr/>
        </p:nvSpPr>
        <p:spPr>
          <a:xfrm>
            <a:off x="7547860" y="1453871"/>
            <a:ext cx="395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scipy.optimize.curve_fit()</a:t>
            </a:r>
          </a:p>
          <a:p>
            <a:r>
              <a:rPr lang="en-US" dirty="0"/>
              <a:t>(non-linear least squares regression)</a:t>
            </a:r>
          </a:p>
        </p:txBody>
      </p:sp>
      <p:pic>
        <p:nvPicPr>
          <p:cNvPr id="7" name="Picture 6" descr="A graph of a red and blue line&#10;&#10;Description automatically generated">
            <a:extLst>
              <a:ext uri="{FF2B5EF4-FFF2-40B4-BE49-F238E27FC236}">
                <a16:creationId xmlns:a16="http://schemas.microsoft.com/office/drawing/2014/main" id="{8E04AFA5-C74A-0EA1-565B-AF4C9A13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44" y="3052130"/>
            <a:ext cx="4057862" cy="3043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37F15-6EA2-650E-DB4F-82EC8942F380}"/>
              </a:ext>
            </a:extLst>
          </p:cNvPr>
          <p:cNvSpPr txBox="1"/>
          <p:nvPr/>
        </p:nvSpPr>
        <p:spPr>
          <a:xfrm>
            <a:off x="278995" y="2743200"/>
            <a:ext cx="96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EA4B04-70F3-3347-32F0-7983E507807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241946" y="2859206"/>
            <a:ext cx="812042" cy="68660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A92989-FCB5-6DAD-07BE-C02DD6D1CF1E}"/>
              </a:ext>
            </a:extLst>
          </p:cNvPr>
          <p:cNvSpPr txBox="1"/>
          <p:nvPr/>
        </p:nvSpPr>
        <p:spPr>
          <a:xfrm>
            <a:off x="249685" y="331185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6-month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4FAD92-5EFF-EC77-68D4-2D7B9F9532E1}"/>
              </a:ext>
            </a:extLst>
          </p:cNvPr>
          <p:cNvCxnSpPr>
            <a:stCxn id="12" idx="3"/>
          </p:cNvCxnSpPr>
          <p:nvPr/>
        </p:nvCxnSpPr>
        <p:spPr>
          <a:xfrm flipV="1">
            <a:off x="1385248" y="342900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959DD1-D6E9-7932-1B84-398BB924345E}"/>
              </a:ext>
            </a:extLst>
          </p:cNvPr>
          <p:cNvSpPr txBox="1"/>
          <p:nvPr/>
        </p:nvSpPr>
        <p:spPr>
          <a:xfrm>
            <a:off x="249684" y="3942842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4-month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EBEA4-5500-ACE6-594C-BCDE8D59E61C}"/>
              </a:ext>
            </a:extLst>
          </p:cNvPr>
          <p:cNvSpPr txBox="1"/>
          <p:nvPr/>
        </p:nvSpPr>
        <p:spPr>
          <a:xfrm>
            <a:off x="270418" y="4573827"/>
            <a:ext cx="113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3-month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C1D9B-EDC0-2676-6718-D5C111084A76}"/>
              </a:ext>
            </a:extLst>
          </p:cNvPr>
          <p:cNvCxnSpPr/>
          <p:nvPr/>
        </p:nvCxnSpPr>
        <p:spPr>
          <a:xfrm flipV="1">
            <a:off x="1385247" y="4065180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A73200-F2D4-59A6-FDC2-F777F6614DE0}"/>
              </a:ext>
            </a:extLst>
          </p:cNvPr>
          <p:cNvCxnSpPr/>
          <p:nvPr/>
        </p:nvCxnSpPr>
        <p:spPr>
          <a:xfrm flipV="1">
            <a:off x="1385246" y="4696165"/>
            <a:ext cx="617727" cy="67523"/>
          </a:xfrm>
          <a:prstGeom prst="straightConnector1">
            <a:avLst/>
          </a:prstGeom>
          <a:ln>
            <a:solidFill>
              <a:srgbClr val="5B6E5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94B5634-8757-F5DF-010F-9889D10A4F74}"/>
              </a:ext>
            </a:extLst>
          </p:cNvPr>
          <p:cNvSpPr/>
          <p:nvPr/>
        </p:nvSpPr>
        <p:spPr>
          <a:xfrm rot="20104616">
            <a:off x="6202907" y="2006221"/>
            <a:ext cx="1004337" cy="614149"/>
          </a:xfrm>
          <a:prstGeom prst="rightArrow">
            <a:avLst/>
          </a:prstGeom>
          <a:solidFill>
            <a:srgbClr val="5B6E56"/>
          </a:solidFill>
          <a:ln>
            <a:solidFill>
              <a:srgbClr val="5B6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CF50A4E-F27C-C28B-2838-6962B7791AE8}"/>
              </a:ext>
            </a:extLst>
          </p:cNvPr>
          <p:cNvSpPr/>
          <p:nvPr/>
        </p:nvSpPr>
        <p:spPr>
          <a:xfrm>
            <a:off x="8877869" y="2186385"/>
            <a:ext cx="707265" cy="865745"/>
          </a:xfrm>
          <a:prstGeom prst="downArrow">
            <a:avLst/>
          </a:prstGeom>
          <a:solidFill>
            <a:srgbClr val="5B6E56"/>
          </a:solidFill>
          <a:ln>
            <a:solidFill>
              <a:srgbClr val="5B6E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ED9D7-B4C2-EA29-D3C9-4569EFF2B378}"/>
              </a:ext>
            </a:extLst>
          </p:cNvPr>
          <p:cNvSpPr txBox="1"/>
          <p:nvPr/>
        </p:nvSpPr>
        <p:spPr>
          <a:xfrm>
            <a:off x="196358" y="2268565"/>
            <a:ext cx="149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Seasonality:</a:t>
            </a:r>
          </a:p>
        </p:txBody>
      </p:sp>
    </p:spTree>
    <p:extLst>
      <p:ext uri="{BB962C8B-B14F-4D97-AF65-F5344CB8AC3E}">
        <p14:creationId xmlns:p14="http://schemas.microsoft.com/office/powerpoint/2010/main" val="17694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7097842-340F-8615-1FD2-B67F849B5703}"/>
              </a:ext>
            </a:extLst>
          </p:cNvPr>
          <p:cNvGrpSpPr/>
          <p:nvPr/>
        </p:nvGrpSpPr>
        <p:grpSpPr>
          <a:xfrm>
            <a:off x="643467" y="1542029"/>
            <a:ext cx="10905066" cy="3773942"/>
            <a:chOff x="146459" y="396267"/>
            <a:chExt cx="11344007" cy="3694151"/>
          </a:xfrm>
        </p:grpSpPr>
        <p:pic>
          <p:nvPicPr>
            <p:cNvPr id="33" name="Picture 32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2BBBCFA4-FB90-12EE-1453-D8CD87C92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59" y="403303"/>
              <a:ext cx="2443425" cy="1832569"/>
            </a:xfrm>
            <a:prstGeom prst="rect">
              <a:avLst/>
            </a:prstGeom>
          </p:spPr>
        </p:pic>
        <p:pic>
          <p:nvPicPr>
            <p:cNvPr id="35" name="Picture 34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7795D480-D338-253A-30BC-08040C3D4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5011" y="403303"/>
              <a:ext cx="2443425" cy="1832569"/>
            </a:xfrm>
            <a:prstGeom prst="rect">
              <a:avLst/>
            </a:prstGeom>
          </p:spPr>
        </p:pic>
        <p:pic>
          <p:nvPicPr>
            <p:cNvPr id="37" name="Picture 3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30AD0423-4EFD-4D45-786E-4275EC0F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041" y="403303"/>
              <a:ext cx="2443425" cy="1832569"/>
            </a:xfrm>
            <a:prstGeom prst="rect">
              <a:avLst/>
            </a:prstGeom>
          </p:spPr>
        </p:pic>
        <p:pic>
          <p:nvPicPr>
            <p:cNvPr id="39" name="Picture 38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BB006543-925B-B749-956C-8BF37293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466" y="396267"/>
              <a:ext cx="2443425" cy="1832569"/>
            </a:xfrm>
            <a:prstGeom prst="rect">
              <a:avLst/>
            </a:prstGeom>
          </p:spPr>
        </p:pic>
        <p:pic>
          <p:nvPicPr>
            <p:cNvPr id="41" name="Picture 4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19B69CBA-885F-0B13-3E62-054C0C794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7041" y="403303"/>
              <a:ext cx="2443425" cy="1832569"/>
            </a:xfrm>
            <a:prstGeom prst="rect">
              <a:avLst/>
            </a:prstGeom>
          </p:spPr>
        </p:pic>
        <p:pic>
          <p:nvPicPr>
            <p:cNvPr id="43" name="Picture 42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B6CBF94A-7A0D-E6FB-FC35-B37ECAED0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59" y="2154376"/>
              <a:ext cx="2443425" cy="1832569"/>
            </a:xfrm>
            <a:prstGeom prst="rect">
              <a:avLst/>
            </a:prstGeom>
          </p:spPr>
        </p:pic>
        <p:pic>
          <p:nvPicPr>
            <p:cNvPr id="45" name="Picture 44" descr="A graph of red and blue lines&#10;&#10;Description automatically generated">
              <a:extLst>
                <a:ext uri="{FF2B5EF4-FFF2-40B4-BE49-F238E27FC236}">
                  <a16:creationId xmlns:a16="http://schemas.microsoft.com/office/drawing/2014/main" id="{83367A36-2E70-C31D-8CAA-E7C311E5E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224" y="2200756"/>
              <a:ext cx="2378706" cy="1784029"/>
            </a:xfrm>
            <a:prstGeom prst="rect">
              <a:avLst/>
            </a:prstGeom>
          </p:spPr>
        </p:pic>
        <p:pic>
          <p:nvPicPr>
            <p:cNvPr id="47" name="Picture 4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6569BD3A-3A5F-1403-70A9-70281E1F4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354" y="2147339"/>
              <a:ext cx="2590771" cy="1943079"/>
            </a:xfrm>
            <a:prstGeom prst="rect">
              <a:avLst/>
            </a:prstGeom>
          </p:spPr>
        </p:pic>
        <p:pic>
          <p:nvPicPr>
            <p:cNvPr id="49" name="Picture 48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0A80A9BB-985F-C207-CB4A-9EF67428C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276" y="2219809"/>
              <a:ext cx="2378707" cy="1784030"/>
            </a:xfrm>
            <a:prstGeom prst="rect">
              <a:avLst/>
            </a:prstGeom>
          </p:spPr>
        </p:pic>
        <p:pic>
          <p:nvPicPr>
            <p:cNvPr id="51" name="Picture 5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AA476346-BEDA-1D2E-840F-5D2690BED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2099" y="2219809"/>
              <a:ext cx="2336951" cy="175271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B747A4-A626-B8BC-234D-65C6C2B5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Regressions for Bands</a:t>
            </a:r>
          </a:p>
        </p:txBody>
      </p:sp>
    </p:spTree>
    <p:extLst>
      <p:ext uri="{BB962C8B-B14F-4D97-AF65-F5344CB8AC3E}">
        <p14:creationId xmlns:p14="http://schemas.microsoft.com/office/powerpoint/2010/main" val="269495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77A0-8739-6627-C11C-50937DFB3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5334000" cy="170824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Updated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7D8A-1CDC-2969-13E6-173F19935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4" y="2470245"/>
            <a:ext cx="5334006" cy="3769835"/>
          </a:xfrm>
        </p:spPr>
        <p:txBody>
          <a:bodyPr anchor="ctr">
            <a:normAutofit/>
          </a:bodyPr>
          <a:lstStyle/>
          <a:p>
            <a:r>
              <a:rPr lang="en-US" dirty="0"/>
              <a:t>How can </a:t>
            </a:r>
            <a:r>
              <a:rPr lang="en-US" b="1" dirty="0"/>
              <a:t>supervised machine learning </a:t>
            </a:r>
            <a:r>
              <a:rPr lang="en-US" dirty="0"/>
              <a:t>and </a:t>
            </a:r>
            <a:r>
              <a:rPr lang="en-US" b="1" dirty="0"/>
              <a:t>harmonic regression </a:t>
            </a:r>
            <a:r>
              <a:rPr lang="en-US" dirty="0"/>
              <a:t>be used to differentiate invasive and native understory species in Boston’s deciduous forests using </a:t>
            </a:r>
            <a:r>
              <a:rPr lang="en-US" b="1" dirty="0"/>
              <a:t>2023</a:t>
            </a:r>
            <a:r>
              <a:rPr lang="en-US" dirty="0"/>
              <a:t> Sentinel-2 data?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Satellite with solid fill">
            <a:extLst>
              <a:ext uri="{FF2B5EF4-FFF2-40B4-BE49-F238E27FC236}">
                <a16:creationId xmlns:a16="http://schemas.microsoft.com/office/drawing/2014/main" id="{D385005E-E249-F890-A1DE-1F11ECD4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80689" y="304523"/>
            <a:ext cx="1592336" cy="159233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38F2B13-04F2-1527-93F6-A4D0AC87A810}"/>
              </a:ext>
            </a:extLst>
          </p:cNvPr>
          <p:cNvGrpSpPr/>
          <p:nvPr/>
        </p:nvGrpSpPr>
        <p:grpSpPr>
          <a:xfrm>
            <a:off x="7663806" y="2470244"/>
            <a:ext cx="3646187" cy="3222008"/>
            <a:chOff x="694888" y="2827266"/>
            <a:chExt cx="3646187" cy="3222008"/>
          </a:xfrm>
        </p:grpSpPr>
        <p:pic>
          <p:nvPicPr>
            <p:cNvPr id="34" name="Graphic 33" descr="Plant with solid fill">
              <a:extLst>
                <a:ext uri="{FF2B5EF4-FFF2-40B4-BE49-F238E27FC236}">
                  <a16:creationId xmlns:a16="http://schemas.microsoft.com/office/drawing/2014/main" id="{705675B9-9C93-3CEF-E927-15EB765A6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652" y="4985264"/>
              <a:ext cx="531740" cy="456790"/>
            </a:xfrm>
            <a:prstGeom prst="rect">
              <a:avLst/>
            </a:prstGeom>
          </p:spPr>
        </p:pic>
        <p:pic>
          <p:nvPicPr>
            <p:cNvPr id="35" name="Graphic 34" descr="Flower with solid fill">
              <a:extLst>
                <a:ext uri="{FF2B5EF4-FFF2-40B4-BE49-F238E27FC236}">
                  <a16:creationId xmlns:a16="http://schemas.microsoft.com/office/drawing/2014/main" id="{ACB4D1A6-0435-0D45-F16D-7B2549D52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9335" y="5292176"/>
              <a:ext cx="531740" cy="456790"/>
            </a:xfrm>
            <a:prstGeom prst="rect">
              <a:avLst/>
            </a:prstGeom>
          </p:spPr>
        </p:pic>
        <p:pic>
          <p:nvPicPr>
            <p:cNvPr id="36" name="Graphic 35" descr="Flower with solid fill">
              <a:extLst>
                <a:ext uri="{FF2B5EF4-FFF2-40B4-BE49-F238E27FC236}">
                  <a16:creationId xmlns:a16="http://schemas.microsoft.com/office/drawing/2014/main" id="{6367766C-1AA5-A2DC-316F-782C0BBE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10389" y="5190755"/>
              <a:ext cx="531740" cy="456790"/>
            </a:xfrm>
            <a:prstGeom prst="rect">
              <a:avLst/>
            </a:prstGeom>
          </p:spPr>
        </p:pic>
        <p:pic>
          <p:nvPicPr>
            <p:cNvPr id="37" name="Graphic 36" descr="Flower with solid fill">
              <a:extLst>
                <a:ext uri="{FF2B5EF4-FFF2-40B4-BE49-F238E27FC236}">
                  <a16:creationId xmlns:a16="http://schemas.microsoft.com/office/drawing/2014/main" id="{69476C35-7DA1-B98D-3935-56FFBCA6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87638" y="3429000"/>
              <a:ext cx="531740" cy="456790"/>
            </a:xfrm>
            <a:prstGeom prst="rect">
              <a:avLst/>
            </a:prstGeom>
          </p:spPr>
        </p:pic>
        <p:pic>
          <p:nvPicPr>
            <p:cNvPr id="38" name="Graphic 37" descr="Plant with solid fill">
              <a:extLst>
                <a:ext uri="{FF2B5EF4-FFF2-40B4-BE49-F238E27FC236}">
                  <a16:creationId xmlns:a16="http://schemas.microsoft.com/office/drawing/2014/main" id="{FDB26216-91A3-BE41-7E04-95EC6BA26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9477" y="4204496"/>
              <a:ext cx="531740" cy="456790"/>
            </a:xfrm>
            <a:prstGeom prst="rect">
              <a:avLst/>
            </a:prstGeom>
          </p:spPr>
        </p:pic>
        <p:pic>
          <p:nvPicPr>
            <p:cNvPr id="39" name="Graphic 38" descr="Plant with solid fill">
              <a:extLst>
                <a:ext uri="{FF2B5EF4-FFF2-40B4-BE49-F238E27FC236}">
                  <a16:creationId xmlns:a16="http://schemas.microsoft.com/office/drawing/2014/main" id="{0C51E109-FC38-CB59-E224-4F55FCC9B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9913" y="3741666"/>
              <a:ext cx="531740" cy="456790"/>
            </a:xfrm>
            <a:prstGeom prst="rect">
              <a:avLst/>
            </a:prstGeom>
          </p:spPr>
        </p:pic>
        <p:pic>
          <p:nvPicPr>
            <p:cNvPr id="40" name="Graphic 39" descr="Withering Tree with solid fill">
              <a:extLst>
                <a:ext uri="{FF2B5EF4-FFF2-40B4-BE49-F238E27FC236}">
                  <a16:creationId xmlns:a16="http://schemas.microsoft.com/office/drawing/2014/main" id="{E0177066-C29C-02EB-0C35-A2F0776A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03934" y="2827266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Withering Tree with solid fill">
              <a:extLst>
                <a:ext uri="{FF2B5EF4-FFF2-40B4-BE49-F238E27FC236}">
                  <a16:creationId xmlns:a16="http://schemas.microsoft.com/office/drawing/2014/main" id="{958801E8-5B14-F0A0-545E-54FC8A365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95989" y="4432891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Withering Tree with solid fill">
              <a:extLst>
                <a:ext uri="{FF2B5EF4-FFF2-40B4-BE49-F238E27FC236}">
                  <a16:creationId xmlns:a16="http://schemas.microsoft.com/office/drawing/2014/main" id="{FFD226B0-9683-C55A-CFA7-45C38D8C7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76259" y="4220474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Withering Tree with solid fill">
              <a:extLst>
                <a:ext uri="{FF2B5EF4-FFF2-40B4-BE49-F238E27FC236}">
                  <a16:creationId xmlns:a16="http://schemas.microsoft.com/office/drawing/2014/main" id="{AE23F46A-7107-E031-C4CD-AF690E2CD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1966" y="2971800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Withering Tree with solid fill">
              <a:extLst>
                <a:ext uri="{FF2B5EF4-FFF2-40B4-BE49-F238E27FC236}">
                  <a16:creationId xmlns:a16="http://schemas.microsoft.com/office/drawing/2014/main" id="{22551896-F151-4812-CE3A-3A861033D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888" y="372525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Withering Tree with solid fill">
              <a:extLst>
                <a:ext uri="{FF2B5EF4-FFF2-40B4-BE49-F238E27FC236}">
                  <a16:creationId xmlns:a16="http://schemas.microsoft.com/office/drawing/2014/main" id="{16E2FCA0-C42A-EA78-2A73-BC77E8D64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95894" y="513487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559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01C88F9-E440-45DE-A776-9609EB590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280D2-FF1F-F9E0-4EB1-11891F54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249304" cy="55718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Regressions for Indices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339E7D-0B7A-D67F-C919-6E435E6C59D6}"/>
              </a:ext>
            </a:extLst>
          </p:cNvPr>
          <p:cNvGrpSpPr/>
          <p:nvPr/>
        </p:nvGrpSpPr>
        <p:grpSpPr>
          <a:xfrm>
            <a:off x="4449171" y="383703"/>
            <a:ext cx="7468208" cy="5682727"/>
            <a:chOff x="5200126" y="683954"/>
            <a:chExt cx="6805963" cy="5135555"/>
          </a:xfrm>
        </p:grpSpPr>
        <p:pic>
          <p:nvPicPr>
            <p:cNvPr id="5" name="Picture 4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963F51E6-7FD5-8240-820A-1677D37B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683954"/>
              <a:ext cx="3309228" cy="2481920"/>
            </a:xfrm>
            <a:prstGeom prst="rect">
              <a:avLst/>
            </a:prstGeom>
          </p:spPr>
        </p:pic>
        <p:pic>
          <p:nvPicPr>
            <p:cNvPr id="11" name="Picture 1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A1ED2A64-AD95-378F-58C3-C906EC02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683954"/>
              <a:ext cx="3309228" cy="2481920"/>
            </a:xfrm>
            <a:prstGeom prst="rect">
              <a:avLst/>
            </a:prstGeom>
          </p:spPr>
        </p:pic>
        <p:pic>
          <p:nvPicPr>
            <p:cNvPr id="9" name="Picture 8" descr="A graph with red and blue lines&#10;&#10;Description automatically generated">
              <a:extLst>
                <a:ext uri="{FF2B5EF4-FFF2-40B4-BE49-F238E27FC236}">
                  <a16:creationId xmlns:a16="http://schemas.microsoft.com/office/drawing/2014/main" id="{2BFF0BC8-7C2E-3666-6B5A-DD894079C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3337589"/>
              <a:ext cx="3309228" cy="2481920"/>
            </a:xfrm>
            <a:prstGeom prst="rect">
              <a:avLst/>
            </a:prstGeom>
          </p:spPr>
        </p:pic>
        <p:pic>
          <p:nvPicPr>
            <p:cNvPr id="7" name="Picture 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2813F185-50AE-4A90-8317-6606D878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3337589"/>
              <a:ext cx="3309228" cy="248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172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01C88F9-E440-45DE-A776-9609EB590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280D2-FF1F-F9E0-4EB1-11891F54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249304" cy="55718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Regressions for Indices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339E7D-0B7A-D67F-C919-6E435E6C59D6}"/>
              </a:ext>
            </a:extLst>
          </p:cNvPr>
          <p:cNvGrpSpPr/>
          <p:nvPr/>
        </p:nvGrpSpPr>
        <p:grpSpPr>
          <a:xfrm>
            <a:off x="4449171" y="383703"/>
            <a:ext cx="7468208" cy="5682727"/>
            <a:chOff x="5200126" y="683954"/>
            <a:chExt cx="6805963" cy="5135555"/>
          </a:xfrm>
        </p:grpSpPr>
        <p:pic>
          <p:nvPicPr>
            <p:cNvPr id="5" name="Picture 4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963F51E6-7FD5-8240-820A-1677D37B8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683954"/>
              <a:ext cx="3309228" cy="2481920"/>
            </a:xfrm>
            <a:prstGeom prst="rect">
              <a:avLst/>
            </a:prstGeom>
          </p:spPr>
        </p:pic>
        <p:pic>
          <p:nvPicPr>
            <p:cNvPr id="11" name="Picture 10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A1ED2A64-AD95-378F-58C3-C906EC02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683954"/>
              <a:ext cx="3309228" cy="2481920"/>
            </a:xfrm>
            <a:prstGeom prst="rect">
              <a:avLst/>
            </a:prstGeom>
          </p:spPr>
        </p:pic>
        <p:pic>
          <p:nvPicPr>
            <p:cNvPr id="9" name="Picture 8" descr="A graph with red and blue lines&#10;&#10;Description automatically generated">
              <a:extLst>
                <a:ext uri="{FF2B5EF4-FFF2-40B4-BE49-F238E27FC236}">
                  <a16:creationId xmlns:a16="http://schemas.microsoft.com/office/drawing/2014/main" id="{2BFF0BC8-7C2E-3666-6B5A-DD894079C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126" y="3337589"/>
              <a:ext cx="3309228" cy="2481920"/>
            </a:xfrm>
            <a:prstGeom prst="rect">
              <a:avLst/>
            </a:prstGeom>
          </p:spPr>
        </p:pic>
        <p:pic>
          <p:nvPicPr>
            <p:cNvPr id="7" name="Picture 6" descr="A graph of a red and blue line&#10;&#10;Description automatically generated">
              <a:extLst>
                <a:ext uri="{FF2B5EF4-FFF2-40B4-BE49-F238E27FC236}">
                  <a16:creationId xmlns:a16="http://schemas.microsoft.com/office/drawing/2014/main" id="{2813F185-50AE-4A90-8317-6606D878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861" y="3337589"/>
              <a:ext cx="3309228" cy="2481920"/>
            </a:xfrm>
            <a:prstGeom prst="rect">
              <a:avLst/>
            </a:prstGeom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288372AE-38DE-FE19-5EE4-F838D883690E}"/>
              </a:ext>
            </a:extLst>
          </p:cNvPr>
          <p:cNvSpPr/>
          <p:nvPr/>
        </p:nvSpPr>
        <p:spPr>
          <a:xfrm>
            <a:off x="5097439" y="4708478"/>
            <a:ext cx="771098" cy="88028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08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067DB-FB52-C6A6-EF3D-46A366DE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iNaturalist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Training Sites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2B9DD-DD1F-980E-2B45-87364DBBD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12067" r="8086" b="13064"/>
          <a:stretch/>
        </p:blipFill>
        <p:spPr>
          <a:xfrm>
            <a:off x="4928559" y="251682"/>
            <a:ext cx="6861205" cy="625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3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048A-880A-35B5-DFF6-5D1320D4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5" name="Content Placeholder 4" descr="A graph with green bars&#10;&#10;Description automatically generated">
            <a:extLst>
              <a:ext uri="{FF2B5EF4-FFF2-40B4-BE49-F238E27FC236}">
                <a16:creationId xmlns:a16="http://schemas.microsoft.com/office/drawing/2014/main" id="{4D90159A-4967-D42F-77CA-FB8886593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242332"/>
            <a:ext cx="7091892" cy="531891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44FEEF-2A7C-26CC-EA67-788451139B09}"/>
                  </a:ext>
                </a:extLst>
              </p:cNvPr>
              <p:cNvSpPr txBox="1"/>
              <p:nvPr/>
            </p:nvSpPr>
            <p:spPr>
              <a:xfrm>
                <a:off x="7274905" y="2453212"/>
                <a:ext cx="4688115" cy="304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44FEEF-2A7C-26CC-EA67-788451139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905" y="2453212"/>
                <a:ext cx="4688115" cy="3043397"/>
              </a:xfrm>
              <a:prstGeom prst="rect">
                <a:avLst/>
              </a:prstGeom>
              <a:blipFill>
                <a:blip r:embed="rId3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04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9002B31-A065-494A-B889-DFEFD7D89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E7293-A043-7411-2233-38BD469057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map with red and blue spots&#10;&#10;Description automatically generated">
            <a:extLst>
              <a:ext uri="{FF2B5EF4-FFF2-40B4-BE49-F238E27FC236}">
                <a16:creationId xmlns:a16="http://schemas.microsoft.com/office/drawing/2014/main" id="{BBBC7230-8FA1-6460-B6D9-D73AFE65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2" r="10538"/>
          <a:stretch/>
        </p:blipFill>
        <p:spPr>
          <a:xfrm>
            <a:off x="9130061" y="1579044"/>
            <a:ext cx="26388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Picture 4" descr="A map with red and blue spots&#10;&#10;Description automatically generated">
            <a:extLst>
              <a:ext uri="{FF2B5EF4-FFF2-40B4-BE49-F238E27FC236}">
                <a16:creationId xmlns:a16="http://schemas.microsoft.com/office/drawing/2014/main" id="{4AB300D6-E558-3E4C-FFBA-8BA0DE5E9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1" r="10518"/>
          <a:stretch/>
        </p:blipFill>
        <p:spPr>
          <a:xfrm>
            <a:off x="640569" y="1596717"/>
            <a:ext cx="2638801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Picture 5" descr="A map with red and blue spots&#10;&#10;Description automatically generated">
            <a:extLst>
              <a:ext uri="{FF2B5EF4-FFF2-40B4-BE49-F238E27FC236}">
                <a16:creationId xmlns:a16="http://schemas.microsoft.com/office/drawing/2014/main" id="{E3884CC0-2D24-D806-D6EA-AD0C45075C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6" r="10454"/>
          <a:stretch/>
        </p:blipFill>
        <p:spPr>
          <a:xfrm>
            <a:off x="3457199" y="1596717"/>
            <a:ext cx="263880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432DC-18CB-FBDF-1F6B-6E6F4044B1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6" r="10504" b="-4"/>
          <a:stretch/>
        </p:blipFill>
        <p:spPr>
          <a:xfrm>
            <a:off x="6293630" y="1596717"/>
            <a:ext cx="2638800" cy="475138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40AA5E04-6D97-61D0-C58D-D2E3986B3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Results</a:t>
            </a:r>
          </a:p>
        </p:txBody>
      </p:sp>
    </p:spTree>
    <p:extLst>
      <p:ext uri="{BB962C8B-B14F-4D97-AF65-F5344CB8AC3E}">
        <p14:creationId xmlns:p14="http://schemas.microsoft.com/office/powerpoint/2010/main" val="1073297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CE09-42C4-FA81-BD95-58F78029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982EBE-C080-D5DE-2882-1F87A1F0F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872113"/>
              </p:ext>
            </p:extLst>
          </p:nvPr>
        </p:nvGraphicFramePr>
        <p:xfrm>
          <a:off x="525438" y="1895404"/>
          <a:ext cx="10913094" cy="3979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619">
                  <a:extLst>
                    <a:ext uri="{9D8B030D-6E8A-4147-A177-3AD203B41FA5}">
                      <a16:colId xmlns:a16="http://schemas.microsoft.com/office/drawing/2014/main" val="2477922129"/>
                    </a:ext>
                  </a:extLst>
                </a:gridCol>
                <a:gridCol w="2429302">
                  <a:extLst>
                    <a:ext uri="{9D8B030D-6E8A-4147-A177-3AD203B41FA5}">
                      <a16:colId xmlns:a16="http://schemas.microsoft.com/office/drawing/2014/main" val="2322377019"/>
                    </a:ext>
                  </a:extLst>
                </a:gridCol>
                <a:gridCol w="2504363">
                  <a:extLst>
                    <a:ext uri="{9D8B030D-6E8A-4147-A177-3AD203B41FA5}">
                      <a16:colId xmlns:a16="http://schemas.microsoft.com/office/drawing/2014/main" val="2387840791"/>
                    </a:ext>
                  </a:extLst>
                </a:gridCol>
                <a:gridCol w="1337482">
                  <a:extLst>
                    <a:ext uri="{9D8B030D-6E8A-4147-A177-3AD203B41FA5}">
                      <a16:colId xmlns:a16="http://schemas.microsoft.com/office/drawing/2014/main" val="160367769"/>
                    </a:ext>
                  </a:extLst>
                </a:gridCol>
                <a:gridCol w="1103479">
                  <a:extLst>
                    <a:ext uri="{9D8B030D-6E8A-4147-A177-3AD203B41FA5}">
                      <a16:colId xmlns:a16="http://schemas.microsoft.com/office/drawing/2014/main" val="1757465678"/>
                    </a:ext>
                  </a:extLst>
                </a:gridCol>
                <a:gridCol w="1818849">
                  <a:extLst>
                    <a:ext uri="{9D8B030D-6E8A-4147-A177-3AD203B41FA5}">
                      <a16:colId xmlns:a16="http://schemas.microsoft.com/office/drawing/2014/main" val="652978236"/>
                    </a:ext>
                  </a:extLst>
                </a:gridCol>
              </a:tblGrid>
              <a:tr h="1377828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Producer’s Accuracy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(natives, invasives)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User’s Accuracy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(natives, invasives)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Overall Accuracy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Kappa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Predicted Coverage by Invasives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823271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Basic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81%,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100%, 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91.1%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41.3%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67238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66.7%,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100%, 77.4%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84.4%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71.0%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25037"/>
                  </a:ext>
                </a:extLst>
              </a:tr>
              <a:tr h="73697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Spatial, 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76.2%, 95.8%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94.1%, 82.1%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86.7%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34.6%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412082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Geographic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85.7%,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100%, 88.9%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93.3%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0.86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34.1%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68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496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9624-52BB-F821-EE27-74DEFCA1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for Using Model to Predict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E24F24-25F1-6F38-FF14-0EC24FF7C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64535"/>
              </p:ext>
            </p:extLst>
          </p:nvPr>
        </p:nvGraphicFramePr>
        <p:xfrm>
          <a:off x="2201553" y="1779398"/>
          <a:ext cx="7788894" cy="3979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8292">
                  <a:extLst>
                    <a:ext uri="{9D8B030D-6E8A-4147-A177-3AD203B41FA5}">
                      <a16:colId xmlns:a16="http://schemas.microsoft.com/office/drawing/2014/main" val="2477922129"/>
                    </a:ext>
                  </a:extLst>
                </a:gridCol>
                <a:gridCol w="4560602">
                  <a:extLst>
                    <a:ext uri="{9D8B030D-6E8A-4147-A177-3AD203B41FA5}">
                      <a16:colId xmlns:a16="http://schemas.microsoft.com/office/drawing/2014/main" val="2322377019"/>
                    </a:ext>
                  </a:extLst>
                </a:gridCol>
              </a:tblGrid>
              <a:tr h="1377828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Run Time (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ms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B w="38100" cmpd="sng">
                      <a:noFill/>
                    </a:lnB>
                    <a:solidFill>
                      <a:srgbClr val="5B6E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823271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Basic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92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967238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1690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525037"/>
                  </a:ext>
                </a:extLst>
              </a:tr>
              <a:tr h="73697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Spatial, 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1580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412082"/>
                  </a:ext>
                </a:extLst>
              </a:tr>
              <a:tr h="621717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Geographic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151,000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68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816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lant outline">
            <a:extLst>
              <a:ext uri="{FF2B5EF4-FFF2-40B4-BE49-F238E27FC236}">
                <a16:creationId xmlns:a16="http://schemas.microsoft.com/office/drawing/2014/main" id="{CDA5301B-4DCD-7741-44CE-67E44D0C5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351" y="550589"/>
            <a:ext cx="5887518" cy="5887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33846-10C7-8408-CE04-1D71F901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02C5-5009-BAEF-44C2-5D13096E4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3800" dirty="0">
                <a:solidFill>
                  <a:srgbClr val="5B6E56"/>
                </a:solidFill>
              </a:rPr>
              <a:t>34% </a:t>
            </a:r>
          </a:p>
          <a:p>
            <a:pPr marL="0" indent="0" algn="ctr">
              <a:buNone/>
            </a:pPr>
            <a:r>
              <a:rPr lang="en-US" dirty="0"/>
              <a:t>of Boston’s deciduous forest is expected to have invasive understory species</a:t>
            </a:r>
          </a:p>
        </p:txBody>
      </p:sp>
    </p:spTree>
    <p:extLst>
      <p:ext uri="{BB962C8B-B14F-4D97-AF65-F5344CB8AC3E}">
        <p14:creationId xmlns:p14="http://schemas.microsoft.com/office/powerpoint/2010/main" val="168859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C756F-41F2-007B-701F-42C9645F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51A1-D9E8-AA92-9A16-FB83EF6ED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0497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Biased/non-representative training data ← </a:t>
            </a:r>
            <a:r>
              <a:rPr lang="en-US" dirty="0" err="1"/>
              <a:t>iNaturalist</a:t>
            </a:r>
            <a:endParaRPr lang="en-US" dirty="0"/>
          </a:p>
          <a:p>
            <a:r>
              <a:rPr lang="en-US" dirty="0"/>
              <a:t>Can’t distinguish between species</a:t>
            </a:r>
          </a:p>
          <a:p>
            <a:pPr lvl="1"/>
            <a:r>
              <a:rPr lang="en-US" dirty="0"/>
              <a:t>Non-target confounding species presence</a:t>
            </a:r>
          </a:p>
          <a:p>
            <a:r>
              <a:rPr lang="en-US" dirty="0"/>
              <a:t>Some areas vary widely in their predicted classification</a:t>
            </a:r>
          </a:p>
          <a:p>
            <a:pPr lvl="1"/>
            <a:r>
              <a:rPr lang="en-US" dirty="0"/>
              <a:t>Perhaps a probability output would be more useful?</a:t>
            </a:r>
          </a:p>
          <a:p>
            <a:r>
              <a:rPr lang="en-US" dirty="0"/>
              <a:t>Forest areas in Boston are highly fragmented and may require higher spatial resolution for accurate results</a:t>
            </a:r>
          </a:p>
          <a:p>
            <a:r>
              <a:rPr lang="en-US" dirty="0"/>
              <a:t>Practical constraints on this workflow due to computer runtime and memory limits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C486F-0BCB-11A6-5B32-31F27CDD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355" y="2883089"/>
            <a:ext cx="5606080" cy="15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5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jamaica pond">
            <a:extLst>
              <a:ext uri="{FF2B5EF4-FFF2-40B4-BE49-F238E27FC236}">
                <a16:creationId xmlns:a16="http://schemas.microsoft.com/office/drawing/2014/main" id="{435F2893-0E57-9B2D-E13F-46B62842B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9" r="54460"/>
          <a:stretch/>
        </p:blipFill>
        <p:spPr bwMode="auto">
          <a:xfrm>
            <a:off x="6781799" y="1714500"/>
            <a:ext cx="54102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1ED8A68-A582-AC62-104E-E319E9DB3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94A3E-2699-75C7-6432-7EB027A8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50409"/>
            <a:ext cx="10222952" cy="1228299"/>
          </a:xfrm>
        </p:spPr>
        <p:txBody>
          <a:bodyPr>
            <a:normAutofit/>
          </a:bodyPr>
          <a:lstStyle/>
          <a:p>
            <a:r>
              <a:rPr lang="en-US" sz="4000"/>
              <a:t>Further Work…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A05E0-943E-23C0-D6FA-92A92643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183642"/>
            <a:ext cx="5334199" cy="411501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Developing a geographic random forest classifier than can distinguish different species</a:t>
            </a:r>
          </a:p>
          <a:p>
            <a:r>
              <a:rPr lang="en-US" sz="2400" dirty="0"/>
              <a:t>Expanding to the rest of the watershed</a:t>
            </a:r>
          </a:p>
          <a:p>
            <a:r>
              <a:rPr lang="en-US" sz="2400" dirty="0"/>
              <a:t>Adding a way to extract feature importance from spatial/geographic RFs</a:t>
            </a:r>
          </a:p>
          <a:p>
            <a:r>
              <a:rPr lang="en-US" sz="2400" dirty="0"/>
              <a:t>More field data collection for a larger and more representative sample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5751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lush green forest">
            <a:extLst>
              <a:ext uri="{FF2B5EF4-FFF2-40B4-BE49-F238E27FC236}">
                <a16:creationId xmlns:a16="http://schemas.microsoft.com/office/drawing/2014/main" id="{4BBCFFF2-70E6-9C3A-2FE8-61F47146E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4" r="-1" b="350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D2834-9E3C-EECF-9A01-14CD07A7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3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88333-7993-E8A0-7D9E-1FE6C026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95" y="4705393"/>
            <a:ext cx="9925931" cy="1334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82942F"/>
                </a:solidFill>
              </a:rPr>
              <a:t>Predicting Invasive </a:t>
            </a:r>
            <a:br>
              <a:rPr lang="en-US" sz="3200" b="1" dirty="0">
                <a:solidFill>
                  <a:srgbClr val="82942F"/>
                </a:solidFill>
              </a:rPr>
            </a:br>
            <a:r>
              <a:rPr lang="en-US" sz="3200" b="1" dirty="0">
                <a:solidFill>
                  <a:srgbClr val="82942F"/>
                </a:solidFill>
              </a:rPr>
              <a:t>Understory Species Presence in Boston’s Deciduous Forests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A6F39EA-6628-08DB-58C0-502FA16ED9BC}"/>
              </a:ext>
            </a:extLst>
          </p:cNvPr>
          <p:cNvSpPr txBox="1"/>
          <p:nvPr/>
        </p:nvSpPr>
        <p:spPr>
          <a:xfrm>
            <a:off x="2438400" y="6189703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3B500D"/>
                </a:solidFill>
              </a:rPr>
              <a:t>Chad Fisher | UEP 294 | Final Project | 4.24.24</a:t>
            </a:r>
          </a:p>
        </p:txBody>
      </p:sp>
      <p:pic>
        <p:nvPicPr>
          <p:cNvPr id="1026" name="Picture 2" descr="Franklin Park | The Cultural Landscape Foundation">
            <a:extLst>
              <a:ext uri="{FF2B5EF4-FFF2-40B4-BE49-F238E27FC236}">
                <a16:creationId xmlns:a16="http://schemas.microsoft.com/office/drawing/2014/main" id="{BD67BAFF-790F-8E53-D417-999FE60D2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1" b="6294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054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7962" r="7452" b="7913"/>
          <a:stretch/>
        </p:blipFill>
        <p:spPr>
          <a:xfrm>
            <a:off x="298461" y="231324"/>
            <a:ext cx="4798978" cy="6464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596796" y="5324307"/>
            <a:ext cx="5852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100% for native, 86%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100% for invasive, 81%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91%</a:t>
            </a:r>
          </a:p>
        </p:txBody>
      </p:sp>
      <p:pic>
        <p:nvPicPr>
          <p:cNvPr id="13" name="Picture 12" descr="A colorful squares with numbers and labels&#10;&#10;Description automatically generated with medium confidence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BCA75F-F031-F0E6-D509-8F383BC48599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=0.82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BCA75F-F031-F0E6-D509-8F383BC48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914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9" t="7894" r="7679" b="8160"/>
          <a:stretch/>
        </p:blipFill>
        <p:spPr>
          <a:xfrm>
            <a:off x="517161" y="216454"/>
            <a:ext cx="4650893" cy="6389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610443" y="5277562"/>
            <a:ext cx="5852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100% for native, 77%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100% for invasive, 67%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84%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=0.68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079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2" t="8148" r="7768" b="9264"/>
          <a:stretch/>
        </p:blipFill>
        <p:spPr>
          <a:xfrm>
            <a:off x="468043" y="294940"/>
            <a:ext cx="4766212" cy="6410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648022" y="5277562"/>
            <a:ext cx="6127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76.2% for native, 95.8%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94.1% for invasive, 82.1%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86.7%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=0.73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868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67E2-1869-95B7-6F58-6FEE99580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1" t="7003" r="7931" b="8897"/>
          <a:stretch/>
        </p:blipFill>
        <p:spPr>
          <a:xfrm>
            <a:off x="451487" y="288468"/>
            <a:ext cx="4680313" cy="63204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C04FD-5529-28AF-C344-2D7B31A73BB4}"/>
              </a:ext>
            </a:extLst>
          </p:cNvPr>
          <p:cNvSpPr txBox="1"/>
          <p:nvPr/>
        </p:nvSpPr>
        <p:spPr>
          <a:xfrm>
            <a:off x="5613352" y="5220269"/>
            <a:ext cx="6127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Accuracy</a:t>
            </a:r>
            <a:r>
              <a:rPr lang="en-US" dirty="0"/>
              <a:t>:  85.7% for native, 100% for invasive</a:t>
            </a:r>
          </a:p>
          <a:p>
            <a:r>
              <a:rPr lang="en-US" b="1" dirty="0"/>
              <a:t>Producer’s Accuracy</a:t>
            </a:r>
            <a:r>
              <a:rPr lang="en-US" dirty="0"/>
              <a:t>: 100% for invasive, 88.9% for native</a:t>
            </a:r>
          </a:p>
          <a:p>
            <a:r>
              <a:rPr lang="en-US" b="1" dirty="0"/>
              <a:t>Overall Accuracy</a:t>
            </a:r>
            <a:r>
              <a:rPr lang="en-US" dirty="0"/>
              <a:t>: 93.3%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B66F09-153B-E269-0573-14CF824F2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6164" y="23132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/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dirty="0"/>
                  <a:t>=0.86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59F144-E5DB-E248-CC89-F08AF9C4E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73" y="4833881"/>
                <a:ext cx="681277" cy="276999"/>
              </a:xfrm>
              <a:prstGeom prst="rect">
                <a:avLst/>
              </a:prstGeom>
              <a:blipFill>
                <a:blip r:embed="rId4"/>
                <a:stretch>
                  <a:fillRect l="-8929" t="-26667" r="-2053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90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BD5155-05D0-1E3D-5E6B-5E3127660979}"/>
              </a:ext>
            </a:extLst>
          </p:cNvPr>
          <p:cNvGrpSpPr/>
          <p:nvPr/>
        </p:nvGrpSpPr>
        <p:grpSpPr>
          <a:xfrm>
            <a:off x="-9383" y="15723"/>
            <a:ext cx="1468840" cy="6857999"/>
            <a:chOff x="10554838" y="1542196"/>
            <a:chExt cx="1468840" cy="5315803"/>
          </a:xfrm>
          <a:solidFill>
            <a:srgbClr val="5B6E56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E03418-B017-9ABC-FB24-FD0EBEBA90F5}"/>
                </a:ext>
              </a:extLst>
            </p:cNvPr>
            <p:cNvSpPr/>
            <p:nvPr/>
          </p:nvSpPr>
          <p:spPr>
            <a:xfrm>
              <a:off x="10554838" y="1542196"/>
              <a:ext cx="909281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4B3605-6AD4-2803-6B32-125A73A6EC4F}"/>
                </a:ext>
              </a:extLst>
            </p:cNvPr>
            <p:cNvGrpSpPr/>
            <p:nvPr/>
          </p:nvGrpSpPr>
          <p:grpSpPr>
            <a:xfrm>
              <a:off x="11464119" y="2735781"/>
              <a:ext cx="559559" cy="900311"/>
              <a:chOff x="11511887" y="7002781"/>
              <a:chExt cx="559559" cy="900311"/>
            </a:xfrm>
            <a:grpFill/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581C2A-24BD-03CD-656F-72DB4A117E1B}"/>
                  </a:ext>
                </a:extLst>
              </p:cNvPr>
              <p:cNvSpPr/>
              <p:nvPr/>
            </p:nvSpPr>
            <p:spPr>
              <a:xfrm>
                <a:off x="11511887" y="7002781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4B6F93-7DDC-0777-2CBF-0643CD70140A}"/>
                  </a:ext>
                </a:extLst>
              </p:cNvPr>
              <p:cNvSpPr txBox="1"/>
              <p:nvPr/>
            </p:nvSpPr>
            <p:spPr>
              <a:xfrm>
                <a:off x="11610834" y="7268270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369893" cy="6857999"/>
            <a:chOff x="10725436" y="1385843"/>
            <a:chExt cx="1369893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837630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11535770" y="3589213"/>
              <a:ext cx="559559" cy="900311"/>
              <a:chOff x="11583538" y="7856213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11583538" y="7856213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11682485" y="8121702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0" y="7862"/>
            <a:ext cx="1232704" cy="6857999"/>
            <a:chOff x="10855090" y="1385843"/>
            <a:chExt cx="1232704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90" y="1385843"/>
              <a:ext cx="707976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11528235" y="4580716"/>
              <a:ext cx="559559" cy="900311"/>
              <a:chOff x="11576003" y="8847716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11576003" y="8847716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11674950" y="9113205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F5EA25C-8539-6715-9AA1-60EEF444E296}"/>
              </a:ext>
            </a:extLst>
          </p:cNvPr>
          <p:cNvSpPr txBox="1"/>
          <p:nvPr/>
        </p:nvSpPr>
        <p:spPr>
          <a:xfrm>
            <a:off x="2248040" y="1549908"/>
            <a:ext cx="716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2023 Sentinel-2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28F209-D706-0269-4487-8F86FEA2769B}"/>
              </a:ext>
            </a:extLst>
          </p:cNvPr>
          <p:cNvSpPr txBox="1"/>
          <p:nvPr/>
        </p:nvSpPr>
        <p:spPr>
          <a:xfrm>
            <a:off x="2248040" y="3490328"/>
            <a:ext cx="716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Clip to Boston Deciduous Forests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735439-19C3-BE08-9C66-14507EC93876}"/>
              </a:ext>
            </a:extLst>
          </p:cNvPr>
          <p:cNvSpPr txBox="1"/>
          <p:nvPr/>
        </p:nvSpPr>
        <p:spPr>
          <a:xfrm>
            <a:off x="2248040" y="2578014"/>
            <a:ext cx="716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Filter for &lt;50% cloud coverage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3227694" y="241123"/>
            <a:ext cx="5390867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Preprocessing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0EC9DE-5F62-07B1-2557-B987729EE9FF}"/>
              </a:ext>
            </a:extLst>
          </p:cNvPr>
          <p:cNvSpPr txBox="1"/>
          <p:nvPr/>
        </p:nvSpPr>
        <p:spPr>
          <a:xfrm>
            <a:off x="2248040" y="4414973"/>
            <a:ext cx="716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Apply cloud mask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6812DC-9BE4-0405-7BA3-07A02D3441E0}"/>
              </a:ext>
            </a:extLst>
          </p:cNvPr>
          <p:cNvSpPr txBox="1"/>
          <p:nvPr/>
        </p:nvSpPr>
        <p:spPr>
          <a:xfrm>
            <a:off x="2248039" y="5374876"/>
            <a:ext cx="716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Mosaic same day images together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638287B-042F-1C0D-9AE7-191DFCBB3BAC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5830578" y="2073128"/>
            <a:ext cx="0" cy="50488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6200F9F-0779-FB34-2281-3132D6F50D2F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5830578" y="3101234"/>
            <a:ext cx="0" cy="38909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1B8FDFA-8A0D-F130-B873-F09B14AC214A}"/>
              </a:ext>
            </a:extLst>
          </p:cNvPr>
          <p:cNvCxnSpPr>
            <a:stCxn id="31" idx="2"/>
            <a:endCxn id="41" idx="0"/>
          </p:cNvCxnSpPr>
          <p:nvPr/>
        </p:nvCxnSpPr>
        <p:spPr>
          <a:xfrm>
            <a:off x="5830578" y="4013548"/>
            <a:ext cx="0" cy="4014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19C0DC-B886-E2BC-4C41-344FB1533529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flipH="1">
            <a:off x="5830577" y="4938193"/>
            <a:ext cx="1" cy="43668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8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7E73D9-8041-8F88-8BA6-EE8E7E0BF4D0}"/>
              </a:ext>
            </a:extLst>
          </p:cNvPr>
          <p:cNvGrpSpPr/>
          <p:nvPr/>
        </p:nvGrpSpPr>
        <p:grpSpPr>
          <a:xfrm>
            <a:off x="-9383" y="15723"/>
            <a:ext cx="11888904" cy="6857999"/>
            <a:chOff x="-9383" y="15723"/>
            <a:chExt cx="11888904" cy="6857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E03418-B017-9ABC-FB24-FD0EBEBA90F5}"/>
                </a:ext>
              </a:extLst>
            </p:cNvPr>
            <p:cNvSpPr/>
            <p:nvPr/>
          </p:nvSpPr>
          <p:spPr>
            <a:xfrm>
              <a:off x="-9383" y="15723"/>
              <a:ext cx="11400432" cy="6857999"/>
            </a:xfrm>
            <a:prstGeom prst="rect">
              <a:avLst/>
            </a:prstGeom>
            <a:solidFill>
              <a:srgbClr val="5B6E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F4B3605-6AD4-2803-6B32-125A73A6EC4F}"/>
                </a:ext>
              </a:extLst>
            </p:cNvPr>
            <p:cNvGrpSpPr/>
            <p:nvPr/>
          </p:nvGrpSpPr>
          <p:grpSpPr>
            <a:xfrm>
              <a:off x="11319962" y="1492375"/>
              <a:ext cx="559559" cy="1161505"/>
              <a:chOff x="21931951" y="6953785"/>
              <a:chExt cx="559559" cy="900311"/>
            </a:xfrm>
            <a:solidFill>
              <a:srgbClr val="5B6E56"/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581C2A-24BD-03CD-656F-72DB4A117E1B}"/>
                  </a:ext>
                </a:extLst>
              </p:cNvPr>
              <p:cNvSpPr/>
              <p:nvPr/>
            </p:nvSpPr>
            <p:spPr>
              <a:xfrm>
                <a:off x="21931951" y="6953785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4B6F93-7DDC-0777-2CBF-0643CD70140A}"/>
                  </a:ext>
                </a:extLst>
              </p:cNvPr>
              <p:cNvSpPr txBox="1"/>
              <p:nvPr/>
            </p:nvSpPr>
            <p:spPr>
              <a:xfrm>
                <a:off x="22030898" y="7219274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369893" cy="6857999"/>
            <a:chOff x="10725436" y="1385843"/>
            <a:chExt cx="1369893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837630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11535770" y="3589213"/>
              <a:ext cx="559559" cy="900311"/>
              <a:chOff x="11583538" y="7856213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11583538" y="7856213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11682485" y="8121702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0" y="7862"/>
            <a:ext cx="1232704" cy="6857999"/>
            <a:chOff x="10855090" y="1385843"/>
            <a:chExt cx="1232704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90" y="1385843"/>
              <a:ext cx="707976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11528235" y="4580716"/>
              <a:ext cx="559559" cy="900311"/>
              <a:chOff x="11576003" y="8847716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11576003" y="8847716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11674950" y="9113205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Extract Time Series Characteristics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2333345" y="1618869"/>
            <a:ext cx="64366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Harmonic regression was performed pixelwise for each of the 10 bands and 4 indices using time series data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EEA8D78-5BEE-855B-E92D-A194536E078D}"/>
              </a:ext>
            </a:extLst>
          </p:cNvPr>
          <p:cNvSpPr/>
          <p:nvPr/>
        </p:nvSpPr>
        <p:spPr>
          <a:xfrm>
            <a:off x="3666272" y="3722215"/>
            <a:ext cx="4578824" cy="1745124"/>
          </a:xfrm>
          <a:custGeom>
            <a:avLst/>
            <a:gdLst>
              <a:gd name="connsiteX0" fmla="*/ 0 w 4578824"/>
              <a:gd name="connsiteY0" fmla="*/ 1733306 h 1745124"/>
              <a:gd name="connsiteX1" fmla="*/ 880281 w 4578824"/>
              <a:gd name="connsiteY1" fmla="*/ 1549061 h 1745124"/>
              <a:gd name="connsiteX2" fmla="*/ 1385248 w 4578824"/>
              <a:gd name="connsiteY2" fmla="*/ 382178 h 1745124"/>
              <a:gd name="connsiteX3" fmla="*/ 1699146 w 4578824"/>
              <a:gd name="connsiteY3" fmla="*/ 873497 h 1745124"/>
              <a:gd name="connsiteX4" fmla="*/ 2299648 w 4578824"/>
              <a:gd name="connsiteY4" fmla="*/ 41 h 1745124"/>
              <a:gd name="connsiteX5" fmla="*/ 2906973 w 4578824"/>
              <a:gd name="connsiteY5" fmla="*/ 839378 h 1745124"/>
              <a:gd name="connsiteX6" fmla="*/ 3828197 w 4578824"/>
              <a:gd name="connsiteY6" fmla="*/ 1569533 h 1745124"/>
              <a:gd name="connsiteX7" fmla="*/ 4578824 w 4578824"/>
              <a:gd name="connsiteY7" fmla="*/ 1706011 h 174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8824" h="1745124">
                <a:moveTo>
                  <a:pt x="0" y="1733306"/>
                </a:moveTo>
                <a:cubicBezTo>
                  <a:pt x="324703" y="1753777"/>
                  <a:pt x="649406" y="1774249"/>
                  <a:pt x="880281" y="1549061"/>
                </a:cubicBezTo>
                <a:cubicBezTo>
                  <a:pt x="1111156" y="1323873"/>
                  <a:pt x="1248771" y="494772"/>
                  <a:pt x="1385248" y="382178"/>
                </a:cubicBezTo>
                <a:cubicBezTo>
                  <a:pt x="1521725" y="269584"/>
                  <a:pt x="1546746" y="937186"/>
                  <a:pt x="1699146" y="873497"/>
                </a:cubicBezTo>
                <a:cubicBezTo>
                  <a:pt x="1851546" y="809808"/>
                  <a:pt x="2098344" y="5727"/>
                  <a:pt x="2299648" y="41"/>
                </a:cubicBezTo>
                <a:cubicBezTo>
                  <a:pt x="2500952" y="-5645"/>
                  <a:pt x="2652215" y="577796"/>
                  <a:pt x="2906973" y="839378"/>
                </a:cubicBezTo>
                <a:cubicBezTo>
                  <a:pt x="3161731" y="1100960"/>
                  <a:pt x="3549555" y="1425094"/>
                  <a:pt x="3828197" y="1569533"/>
                </a:cubicBezTo>
                <a:cubicBezTo>
                  <a:pt x="4106839" y="1713972"/>
                  <a:pt x="4342831" y="1709991"/>
                  <a:pt x="4578824" y="1706011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8C44A32-F578-2D0B-4200-B1B1B5173B4D}"/>
              </a:ext>
            </a:extLst>
          </p:cNvPr>
          <p:cNvCxnSpPr/>
          <p:nvPr/>
        </p:nvCxnSpPr>
        <p:spPr>
          <a:xfrm flipV="1">
            <a:off x="3500652" y="3558656"/>
            <a:ext cx="0" cy="20383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A460DA0-AA2B-BA2A-E3F7-1BA3F52C43C9}"/>
              </a:ext>
            </a:extLst>
          </p:cNvPr>
          <p:cNvCxnSpPr>
            <a:cxnSpLocks/>
          </p:cNvCxnSpPr>
          <p:nvPr/>
        </p:nvCxnSpPr>
        <p:spPr>
          <a:xfrm flipH="1">
            <a:off x="3500652" y="5596995"/>
            <a:ext cx="513155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07A2CB-3B2B-6913-BA16-732EA7F62D36}"/>
              </a:ext>
            </a:extLst>
          </p:cNvPr>
          <p:cNvSpPr txBox="1"/>
          <p:nvPr/>
        </p:nvSpPr>
        <p:spPr>
          <a:xfrm rot="16200000">
            <a:off x="2497045" y="4287462"/>
            <a:ext cx="139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Reflectance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CA2399-5FA7-D422-5E1F-AAA84C9B33D3}"/>
              </a:ext>
            </a:extLst>
          </p:cNvPr>
          <p:cNvSpPr txBox="1"/>
          <p:nvPr/>
        </p:nvSpPr>
        <p:spPr>
          <a:xfrm>
            <a:off x="5001443" y="5764467"/>
            <a:ext cx="209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Day of the Year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1EEC1BE-F0C9-05B1-AFAB-15E1201F622C}"/>
              </a:ext>
            </a:extLst>
          </p:cNvPr>
          <p:cNvSpPr/>
          <p:nvPr/>
        </p:nvSpPr>
        <p:spPr>
          <a:xfrm>
            <a:off x="3971499" y="529112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AEBFBC4-5BF1-81E9-C8E0-6DDCFFEBC1D9}"/>
              </a:ext>
            </a:extLst>
          </p:cNvPr>
          <p:cNvSpPr/>
          <p:nvPr/>
        </p:nvSpPr>
        <p:spPr>
          <a:xfrm>
            <a:off x="4205787" y="5385991"/>
            <a:ext cx="45719" cy="6468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EF732E5-621B-9AA5-F4B7-FF5477F3EACA}"/>
              </a:ext>
            </a:extLst>
          </p:cNvPr>
          <p:cNvSpPr/>
          <p:nvPr/>
        </p:nvSpPr>
        <p:spPr>
          <a:xfrm>
            <a:off x="4369562" y="5204684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01AD55D-88E5-4B1B-6D11-0C02B25D4F1C}"/>
              </a:ext>
            </a:extLst>
          </p:cNvPr>
          <p:cNvSpPr/>
          <p:nvPr/>
        </p:nvSpPr>
        <p:spPr>
          <a:xfrm>
            <a:off x="3728112" y="5402579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6E2E1FE-5F50-0944-5120-54B1EE5D1B20}"/>
              </a:ext>
            </a:extLst>
          </p:cNvPr>
          <p:cNvSpPr/>
          <p:nvPr/>
        </p:nvSpPr>
        <p:spPr>
          <a:xfrm>
            <a:off x="4758521" y="5150091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B2C3AE3-B93B-1538-0961-515C332121E8}"/>
              </a:ext>
            </a:extLst>
          </p:cNvPr>
          <p:cNvSpPr/>
          <p:nvPr/>
        </p:nvSpPr>
        <p:spPr>
          <a:xfrm>
            <a:off x="4628869" y="4863491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5E658C1-760E-E553-0CC7-17FBF36E7103}"/>
              </a:ext>
            </a:extLst>
          </p:cNvPr>
          <p:cNvSpPr/>
          <p:nvPr/>
        </p:nvSpPr>
        <p:spPr>
          <a:xfrm>
            <a:off x="4867703" y="4576888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65F4C90-2403-7F54-E7B5-2BDB2AB69CF4}"/>
              </a:ext>
            </a:extLst>
          </p:cNvPr>
          <p:cNvSpPr/>
          <p:nvPr/>
        </p:nvSpPr>
        <p:spPr>
          <a:xfrm>
            <a:off x="5188426" y="4849843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9DE2389-BC3E-05D8-0EB9-E2C70CAC0861}"/>
              </a:ext>
            </a:extLst>
          </p:cNvPr>
          <p:cNvSpPr/>
          <p:nvPr/>
        </p:nvSpPr>
        <p:spPr>
          <a:xfrm>
            <a:off x="5051948" y="4215220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E18131A-1752-DBFB-79BF-0CDCDC95AA6B}"/>
              </a:ext>
            </a:extLst>
          </p:cNvPr>
          <p:cNvSpPr/>
          <p:nvPr/>
        </p:nvSpPr>
        <p:spPr>
          <a:xfrm>
            <a:off x="5372671" y="4378995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2C148DE-C54E-486B-969D-CEE3B4BD7DFA}"/>
              </a:ext>
            </a:extLst>
          </p:cNvPr>
          <p:cNvSpPr/>
          <p:nvPr/>
        </p:nvSpPr>
        <p:spPr>
          <a:xfrm>
            <a:off x="5823046" y="4037800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1DD4A75-ED4F-E195-E7EA-8749E48D1D95}"/>
              </a:ext>
            </a:extLst>
          </p:cNvPr>
          <p:cNvSpPr/>
          <p:nvPr/>
        </p:nvSpPr>
        <p:spPr>
          <a:xfrm>
            <a:off x="5693395" y="3703429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2E0ADC6-73E9-BB80-B277-761181F23D12}"/>
              </a:ext>
            </a:extLst>
          </p:cNvPr>
          <p:cNvSpPr/>
          <p:nvPr/>
        </p:nvSpPr>
        <p:spPr>
          <a:xfrm>
            <a:off x="6212011" y="377849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9334EA5-C685-A2C9-6A73-203A40FA2CD4}"/>
              </a:ext>
            </a:extLst>
          </p:cNvPr>
          <p:cNvSpPr/>
          <p:nvPr/>
        </p:nvSpPr>
        <p:spPr>
          <a:xfrm>
            <a:off x="6484967" y="4556416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720463E-4D9B-3F9F-ABD7-48C5745956DB}"/>
              </a:ext>
            </a:extLst>
          </p:cNvPr>
          <p:cNvSpPr/>
          <p:nvPr/>
        </p:nvSpPr>
        <p:spPr>
          <a:xfrm>
            <a:off x="7167357" y="479525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70AAED6-2AE2-8C61-C13D-EC6DC4881D42}"/>
              </a:ext>
            </a:extLst>
          </p:cNvPr>
          <p:cNvSpPr/>
          <p:nvPr/>
        </p:nvSpPr>
        <p:spPr>
          <a:xfrm>
            <a:off x="4123899" y="544352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138BAE1-023E-8E32-7638-A168AD03A11D}"/>
              </a:ext>
            </a:extLst>
          </p:cNvPr>
          <p:cNvSpPr/>
          <p:nvPr/>
        </p:nvSpPr>
        <p:spPr>
          <a:xfrm>
            <a:off x="7933908" y="5432147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7B3E98E-8B0D-9E70-E413-8F8F1F4C1326}"/>
              </a:ext>
            </a:extLst>
          </p:cNvPr>
          <p:cNvSpPr/>
          <p:nvPr/>
        </p:nvSpPr>
        <p:spPr>
          <a:xfrm>
            <a:off x="7456233" y="5254725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6A29128-DC36-945D-055A-37E100A96047}"/>
              </a:ext>
            </a:extLst>
          </p:cNvPr>
          <p:cNvSpPr/>
          <p:nvPr/>
        </p:nvSpPr>
        <p:spPr>
          <a:xfrm>
            <a:off x="6842084" y="4790703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7A49DEB-BB65-6636-748D-2932EBD9E6B3}"/>
              </a:ext>
            </a:extLst>
          </p:cNvPr>
          <p:cNvSpPr/>
          <p:nvPr/>
        </p:nvSpPr>
        <p:spPr>
          <a:xfrm>
            <a:off x="4910921" y="4210672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36DE808-3C3F-C8C2-2FA1-E4F09AAE5201}"/>
              </a:ext>
            </a:extLst>
          </p:cNvPr>
          <p:cNvSpPr/>
          <p:nvPr/>
        </p:nvSpPr>
        <p:spPr>
          <a:xfrm>
            <a:off x="5197525" y="4340329"/>
            <a:ext cx="45719" cy="588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4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03418-B017-9ABC-FB24-FD0EBEBA90F5}"/>
              </a:ext>
            </a:extLst>
          </p:cNvPr>
          <p:cNvSpPr/>
          <p:nvPr/>
        </p:nvSpPr>
        <p:spPr>
          <a:xfrm>
            <a:off x="-9383" y="15723"/>
            <a:ext cx="11400432" cy="6857999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B3605-6AD4-2803-6B32-125A73A6EC4F}"/>
              </a:ext>
            </a:extLst>
          </p:cNvPr>
          <p:cNvGrpSpPr/>
          <p:nvPr/>
        </p:nvGrpSpPr>
        <p:grpSpPr>
          <a:xfrm>
            <a:off x="11319962" y="1492375"/>
            <a:ext cx="559559" cy="1161505"/>
            <a:chOff x="21931951" y="6953785"/>
            <a:chExt cx="559559" cy="900311"/>
          </a:xfrm>
          <a:solidFill>
            <a:srgbClr val="5B6E56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81C2A-24BD-03CD-656F-72DB4A117E1B}"/>
                </a:ext>
              </a:extLst>
            </p:cNvPr>
            <p:cNvSpPr/>
            <p:nvPr/>
          </p:nvSpPr>
          <p:spPr>
            <a:xfrm>
              <a:off x="21931951" y="6953785"/>
              <a:ext cx="559559" cy="900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4B6F93-7DDC-0777-2CBF-0643CD70140A}"/>
                </a:ext>
              </a:extLst>
            </p:cNvPr>
            <p:cNvSpPr txBox="1"/>
            <p:nvPr/>
          </p:nvSpPr>
          <p:spPr>
            <a:xfrm>
              <a:off x="22030898" y="7219274"/>
              <a:ext cx="3616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1832469" cy="6857999"/>
            <a:chOff x="10725436" y="1385843"/>
            <a:chExt cx="11832469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11320678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21998346" y="3550904"/>
              <a:ext cx="559559" cy="900311"/>
              <a:chOff x="22046114" y="7817904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22046114" y="7817904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22145061" y="8083393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0" y="7862"/>
            <a:ext cx="1232704" cy="6857999"/>
            <a:chOff x="10855090" y="1385843"/>
            <a:chExt cx="1232704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90" y="1385843"/>
              <a:ext cx="707976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11528235" y="4580716"/>
              <a:ext cx="559559" cy="900311"/>
              <a:chOff x="11576003" y="8847716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11576003" y="8847716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11674950" y="9113205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Training Data Collected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2528681" y="1147490"/>
            <a:ext cx="64366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iNaturalist</a:t>
            </a:r>
            <a:r>
              <a:rPr lang="en-US" sz="2800" dirty="0">
                <a:solidFill>
                  <a:schemeClr val="bg1"/>
                </a:solidFill>
              </a:rPr>
              <a:t> observations (2022 – present) extracted from their API of: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47DD3-C851-0C11-F1C3-D58189368A97}"/>
              </a:ext>
            </a:extLst>
          </p:cNvPr>
          <p:cNvSpPr txBox="1"/>
          <p:nvPr/>
        </p:nvSpPr>
        <p:spPr>
          <a:xfrm>
            <a:off x="2875401" y="2154616"/>
            <a:ext cx="2519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 early invasives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B760A-A7FC-9E3E-C18A-F32F1CAA1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82" y="2760308"/>
            <a:ext cx="1897607" cy="1265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8B1B8-12F0-1AA6-9690-8CE919DB13E0}"/>
              </a:ext>
            </a:extLst>
          </p:cNvPr>
          <p:cNvSpPr txBox="1"/>
          <p:nvPr/>
        </p:nvSpPr>
        <p:spPr>
          <a:xfrm>
            <a:off x="1917963" y="4071284"/>
            <a:ext cx="2519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Glossy Buckthorn</a:t>
            </a:r>
          </a:p>
          <a:p>
            <a:r>
              <a:rPr lang="en-US" i="1" dirty="0">
                <a:solidFill>
                  <a:schemeClr val="bg1"/>
                </a:solidFill>
              </a:rPr>
              <a:t>Frangula alnus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0EDBD02-FCB1-BE02-C658-4A13B3CA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715" y="2746498"/>
            <a:ext cx="1573123" cy="130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EEAFDA-1D00-2308-690B-7C8C11FC0D22}"/>
              </a:ext>
            </a:extLst>
          </p:cNvPr>
          <p:cNvSpPr txBox="1"/>
          <p:nvPr/>
        </p:nvSpPr>
        <p:spPr>
          <a:xfrm>
            <a:off x="4057482" y="4066335"/>
            <a:ext cx="2340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Asian Bittersweet</a:t>
            </a:r>
          </a:p>
          <a:p>
            <a:r>
              <a:rPr lang="en-US" i="1" dirty="0">
                <a:solidFill>
                  <a:schemeClr val="bg1"/>
                </a:solidFill>
              </a:rPr>
              <a:t>Celastrus orbiculatus</a:t>
            </a: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56044C78-6298-2927-9AB5-EADE86CE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39" y="4814326"/>
            <a:ext cx="1739685" cy="130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925CE3-7F95-37B6-828E-B572C93C2330}"/>
              </a:ext>
            </a:extLst>
          </p:cNvPr>
          <p:cNvSpPr txBox="1"/>
          <p:nvPr/>
        </p:nvSpPr>
        <p:spPr>
          <a:xfrm>
            <a:off x="3106117" y="6147812"/>
            <a:ext cx="1821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Multiflora Rose</a:t>
            </a:r>
          </a:p>
          <a:p>
            <a:r>
              <a:rPr lang="en-US" i="1" dirty="0">
                <a:solidFill>
                  <a:schemeClr val="bg1"/>
                </a:solidFill>
              </a:rPr>
              <a:t>Rosa multiflora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8553E-E928-2158-7A1D-DAE59D05CD94}"/>
              </a:ext>
            </a:extLst>
          </p:cNvPr>
          <p:cNvSpPr txBox="1"/>
          <p:nvPr/>
        </p:nvSpPr>
        <p:spPr>
          <a:xfrm>
            <a:off x="7308718" y="2192215"/>
            <a:ext cx="2833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important natives</a:t>
            </a:r>
          </a:p>
        </p:txBody>
      </p:sp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0BBE41E6-F483-8A86-450A-485C638E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131" y="2695487"/>
            <a:ext cx="1696063" cy="135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DCABA52-178E-406B-9AE4-2912A411D9E1}"/>
              </a:ext>
            </a:extLst>
          </p:cNvPr>
          <p:cNvSpPr txBox="1"/>
          <p:nvPr/>
        </p:nvSpPr>
        <p:spPr>
          <a:xfrm>
            <a:off x="7555529" y="4109608"/>
            <a:ext cx="2340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Mountain Laurel</a:t>
            </a:r>
          </a:p>
          <a:p>
            <a:r>
              <a:rPr lang="en-US" i="1" dirty="0">
                <a:solidFill>
                  <a:schemeClr val="bg1"/>
                </a:solidFill>
              </a:rPr>
              <a:t>Kalmia latifolia</a:t>
            </a:r>
          </a:p>
        </p:txBody>
      </p:sp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DC9A6ADF-7318-3D00-5721-A506FD7EA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07" y="4810582"/>
            <a:ext cx="1821207" cy="136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0E57D6-6418-3120-B872-075AFE5079C6}"/>
              </a:ext>
            </a:extLst>
          </p:cNvPr>
          <p:cNvSpPr txBox="1"/>
          <p:nvPr/>
        </p:nvSpPr>
        <p:spPr>
          <a:xfrm>
            <a:off x="7555529" y="6176488"/>
            <a:ext cx="23402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Roundleaf Greenbrier</a:t>
            </a:r>
          </a:p>
          <a:p>
            <a:r>
              <a:rPr lang="en-US" i="1" dirty="0">
                <a:solidFill>
                  <a:schemeClr val="bg1"/>
                </a:solidFill>
              </a:rPr>
              <a:t>Smilax rotundifolia</a:t>
            </a:r>
          </a:p>
        </p:txBody>
      </p:sp>
    </p:spTree>
    <p:extLst>
      <p:ext uri="{BB962C8B-B14F-4D97-AF65-F5344CB8AC3E}">
        <p14:creationId xmlns:p14="http://schemas.microsoft.com/office/powerpoint/2010/main" val="6060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03418-B017-9ABC-FB24-FD0EBEBA90F5}"/>
              </a:ext>
            </a:extLst>
          </p:cNvPr>
          <p:cNvSpPr/>
          <p:nvPr/>
        </p:nvSpPr>
        <p:spPr>
          <a:xfrm>
            <a:off x="-9383" y="15723"/>
            <a:ext cx="11400432" cy="6857999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B3605-6AD4-2803-6B32-125A73A6EC4F}"/>
              </a:ext>
            </a:extLst>
          </p:cNvPr>
          <p:cNvGrpSpPr/>
          <p:nvPr/>
        </p:nvGrpSpPr>
        <p:grpSpPr>
          <a:xfrm>
            <a:off x="11319962" y="1492375"/>
            <a:ext cx="559559" cy="1161505"/>
            <a:chOff x="21931951" y="6953785"/>
            <a:chExt cx="559559" cy="900311"/>
          </a:xfrm>
          <a:solidFill>
            <a:srgbClr val="5B6E56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81C2A-24BD-03CD-656F-72DB4A117E1B}"/>
                </a:ext>
              </a:extLst>
            </p:cNvPr>
            <p:cNvSpPr/>
            <p:nvPr/>
          </p:nvSpPr>
          <p:spPr>
            <a:xfrm>
              <a:off x="21931951" y="6953785"/>
              <a:ext cx="559559" cy="900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4B6F93-7DDC-0777-2CBF-0643CD70140A}"/>
                </a:ext>
              </a:extLst>
            </p:cNvPr>
            <p:cNvSpPr txBox="1"/>
            <p:nvPr/>
          </p:nvSpPr>
          <p:spPr>
            <a:xfrm>
              <a:off x="22030898" y="7219274"/>
              <a:ext cx="3616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1832469" cy="6857999"/>
            <a:chOff x="10725436" y="1385843"/>
            <a:chExt cx="11832469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11320678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21998346" y="3550904"/>
              <a:ext cx="559559" cy="900311"/>
              <a:chOff x="22046114" y="7817904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22046114" y="7817904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22145061" y="8083393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-1" y="7862"/>
            <a:ext cx="11743899" cy="6857999"/>
            <a:chOff x="10855089" y="1385843"/>
            <a:chExt cx="11743899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89" y="1385843"/>
              <a:ext cx="11221015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22039429" y="4638465"/>
              <a:ext cx="559559" cy="900311"/>
              <a:chOff x="22087197" y="8905465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22087197" y="8905465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22186144" y="9170954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0" y="7862"/>
            <a:ext cx="1136174" cy="6857999"/>
            <a:chOff x="98947" y="1385843"/>
            <a:chExt cx="11981455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47" y="1385843"/>
              <a:ext cx="6347554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6179601" y="5617617"/>
              <a:ext cx="5900801" cy="900311"/>
              <a:chOff x="6227369" y="9884617"/>
              <a:chExt cx="5900801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6227369" y="9884617"/>
                <a:ext cx="5900801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7822537" y="10150106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Random Forest Classifiers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1862918" y="1532249"/>
            <a:ext cx="78338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Implemented with GitHub package spatial RF from Mobility Information Engineering Lab at ETH Zürich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A5FCB7E-A815-DC10-763B-E038B454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434" y="3311538"/>
            <a:ext cx="5890532" cy="111227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32C4EC8-CCE4-4333-C4CE-1631A0732A01}"/>
              </a:ext>
            </a:extLst>
          </p:cNvPr>
          <p:cNvSpPr txBox="1"/>
          <p:nvPr/>
        </p:nvSpPr>
        <p:spPr>
          <a:xfrm>
            <a:off x="1734048" y="4682509"/>
            <a:ext cx="78338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Used the 9 regression coefficients and the RMSE for the 10 bands and 4 indices resulting in </a:t>
            </a:r>
            <a:r>
              <a:rPr lang="en-US" sz="3200" b="1" dirty="0">
                <a:solidFill>
                  <a:schemeClr val="bg1"/>
                </a:solidFill>
              </a:rPr>
              <a:t>140 input variables</a:t>
            </a:r>
          </a:p>
        </p:txBody>
      </p:sp>
    </p:spTree>
    <p:extLst>
      <p:ext uri="{BB962C8B-B14F-4D97-AF65-F5344CB8AC3E}">
        <p14:creationId xmlns:p14="http://schemas.microsoft.com/office/powerpoint/2010/main" val="250915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68A6A4-8E70-6E02-E38E-64D082535670}"/>
              </a:ext>
            </a:extLst>
          </p:cNvPr>
          <p:cNvGrpSpPr/>
          <p:nvPr/>
        </p:nvGrpSpPr>
        <p:grpSpPr>
          <a:xfrm>
            <a:off x="0" y="0"/>
            <a:ext cx="11975910" cy="6857999"/>
            <a:chOff x="0" y="1542196"/>
            <a:chExt cx="11975910" cy="53158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48A969-6823-D3BF-84DC-78F5CFD2EF34}"/>
                </a:ext>
              </a:extLst>
            </p:cNvPr>
            <p:cNvSpPr/>
            <p:nvPr/>
          </p:nvSpPr>
          <p:spPr>
            <a:xfrm>
              <a:off x="0" y="1542196"/>
              <a:ext cx="11464119" cy="5315803"/>
            </a:xfrm>
            <a:prstGeom prst="rect">
              <a:avLst/>
            </a:prstGeom>
            <a:solidFill>
              <a:srgbClr val="3B50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99717-D429-0B68-B6B0-562937A98F7C}"/>
                </a:ext>
              </a:extLst>
            </p:cNvPr>
            <p:cNvGrpSpPr/>
            <p:nvPr/>
          </p:nvGrpSpPr>
          <p:grpSpPr>
            <a:xfrm>
              <a:off x="11416351" y="1690688"/>
              <a:ext cx="559559" cy="900311"/>
              <a:chOff x="11464119" y="5957688"/>
              <a:chExt cx="559559" cy="90031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9236FC5-861F-714F-5A85-2EF6AABEF7D1}"/>
                  </a:ext>
                </a:extLst>
              </p:cNvPr>
              <p:cNvSpPr/>
              <p:nvPr/>
            </p:nvSpPr>
            <p:spPr>
              <a:xfrm>
                <a:off x="11464119" y="5957688"/>
                <a:ext cx="559559" cy="900311"/>
              </a:xfrm>
              <a:prstGeom prst="rect">
                <a:avLst/>
              </a:prstGeom>
              <a:solidFill>
                <a:srgbClr val="3B500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AE6670-7BCC-1769-445E-57CCC30D1583}"/>
                  </a:ext>
                </a:extLst>
              </p:cNvPr>
              <p:cNvSpPr txBox="1"/>
              <p:nvPr/>
            </p:nvSpPr>
            <p:spPr>
              <a:xfrm>
                <a:off x="11563066" y="6223177"/>
                <a:ext cx="36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EE03418-B017-9ABC-FB24-FD0EBEBA90F5}"/>
              </a:ext>
            </a:extLst>
          </p:cNvPr>
          <p:cNvSpPr/>
          <p:nvPr/>
        </p:nvSpPr>
        <p:spPr>
          <a:xfrm>
            <a:off x="-9383" y="15723"/>
            <a:ext cx="11400432" cy="6857999"/>
          </a:xfrm>
          <a:prstGeom prst="rect">
            <a:avLst/>
          </a:prstGeom>
          <a:solidFill>
            <a:srgbClr val="5B6E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B3605-6AD4-2803-6B32-125A73A6EC4F}"/>
              </a:ext>
            </a:extLst>
          </p:cNvPr>
          <p:cNvGrpSpPr/>
          <p:nvPr/>
        </p:nvGrpSpPr>
        <p:grpSpPr>
          <a:xfrm>
            <a:off x="11319962" y="1492375"/>
            <a:ext cx="559559" cy="1161505"/>
            <a:chOff x="21931951" y="6953785"/>
            <a:chExt cx="559559" cy="900311"/>
          </a:xfrm>
          <a:solidFill>
            <a:srgbClr val="5B6E56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581C2A-24BD-03CD-656F-72DB4A117E1B}"/>
                </a:ext>
              </a:extLst>
            </p:cNvPr>
            <p:cNvSpPr/>
            <p:nvPr/>
          </p:nvSpPr>
          <p:spPr>
            <a:xfrm>
              <a:off x="21931951" y="6953785"/>
              <a:ext cx="559559" cy="9003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4B6F93-7DDC-0777-2CBF-0643CD70140A}"/>
                </a:ext>
              </a:extLst>
            </p:cNvPr>
            <p:cNvSpPr txBox="1"/>
            <p:nvPr/>
          </p:nvSpPr>
          <p:spPr>
            <a:xfrm>
              <a:off x="22030898" y="7219274"/>
              <a:ext cx="3616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421A2E-37D4-79DD-2414-5029176DC492}"/>
              </a:ext>
            </a:extLst>
          </p:cNvPr>
          <p:cNvGrpSpPr/>
          <p:nvPr/>
        </p:nvGrpSpPr>
        <p:grpSpPr>
          <a:xfrm>
            <a:off x="-9383" y="0"/>
            <a:ext cx="11832469" cy="6857999"/>
            <a:chOff x="10725436" y="1385843"/>
            <a:chExt cx="11832469" cy="5315803"/>
          </a:xfrm>
          <a:solidFill>
            <a:srgbClr val="38663D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34B90D-2502-9046-7A5C-BD4A782E4B7F}"/>
                </a:ext>
              </a:extLst>
            </p:cNvPr>
            <p:cNvSpPr/>
            <p:nvPr/>
          </p:nvSpPr>
          <p:spPr>
            <a:xfrm>
              <a:off x="10725436" y="1385843"/>
              <a:ext cx="11320678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EC3C5A-D4CA-B69A-E2C5-958F9708A155}"/>
                </a:ext>
              </a:extLst>
            </p:cNvPr>
            <p:cNvGrpSpPr/>
            <p:nvPr/>
          </p:nvGrpSpPr>
          <p:grpSpPr>
            <a:xfrm>
              <a:off x="21998346" y="3550904"/>
              <a:ext cx="559559" cy="900311"/>
              <a:chOff x="22046114" y="7817904"/>
              <a:chExt cx="559559" cy="900311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E36B9A-4C1E-41F4-320E-8692D210EA02}"/>
                  </a:ext>
                </a:extLst>
              </p:cNvPr>
              <p:cNvSpPr/>
              <p:nvPr/>
            </p:nvSpPr>
            <p:spPr>
              <a:xfrm>
                <a:off x="22046114" y="7817904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3DD1CB-51CD-840E-8E36-B7D54BA33416}"/>
                  </a:ext>
                </a:extLst>
              </p:cNvPr>
              <p:cNvSpPr txBox="1"/>
              <p:nvPr/>
            </p:nvSpPr>
            <p:spPr>
              <a:xfrm>
                <a:off x="22145061" y="8083393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089B5E-2C16-7CDC-2BB7-3B0AF3185822}"/>
              </a:ext>
            </a:extLst>
          </p:cNvPr>
          <p:cNvGrpSpPr/>
          <p:nvPr/>
        </p:nvGrpSpPr>
        <p:grpSpPr>
          <a:xfrm>
            <a:off x="-1" y="7862"/>
            <a:ext cx="11743899" cy="6857999"/>
            <a:chOff x="10855089" y="1385843"/>
            <a:chExt cx="11743899" cy="5315803"/>
          </a:xfrm>
          <a:solidFill>
            <a:srgbClr val="506836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B59E480-B2A6-B0FB-E12B-8BFC07B4F170}"/>
                </a:ext>
              </a:extLst>
            </p:cNvPr>
            <p:cNvSpPr/>
            <p:nvPr/>
          </p:nvSpPr>
          <p:spPr>
            <a:xfrm>
              <a:off x="10855089" y="1385843"/>
              <a:ext cx="11221015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0F026C-6164-5835-E873-1211DCFA8A98}"/>
                </a:ext>
              </a:extLst>
            </p:cNvPr>
            <p:cNvGrpSpPr/>
            <p:nvPr/>
          </p:nvGrpSpPr>
          <p:grpSpPr>
            <a:xfrm>
              <a:off x="22039429" y="4638465"/>
              <a:ext cx="559559" cy="900311"/>
              <a:chOff x="22087197" y="8905465"/>
              <a:chExt cx="559559" cy="900311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1607F1-2EF6-BAD3-D409-703E52AA1FDA}"/>
                  </a:ext>
                </a:extLst>
              </p:cNvPr>
              <p:cNvSpPr/>
              <p:nvPr/>
            </p:nvSpPr>
            <p:spPr>
              <a:xfrm>
                <a:off x="22087197" y="8905465"/>
                <a:ext cx="559559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40EC75-A3C3-1F82-F539-6FAF6581B56C}"/>
                  </a:ext>
                </a:extLst>
              </p:cNvPr>
              <p:cNvSpPr txBox="1"/>
              <p:nvPr/>
            </p:nvSpPr>
            <p:spPr>
              <a:xfrm>
                <a:off x="22186144" y="9170954"/>
                <a:ext cx="361665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EFFB82-835A-1BD9-D17D-DD16E3140097}"/>
              </a:ext>
            </a:extLst>
          </p:cNvPr>
          <p:cNvGrpSpPr/>
          <p:nvPr/>
        </p:nvGrpSpPr>
        <p:grpSpPr>
          <a:xfrm>
            <a:off x="-1" y="7862"/>
            <a:ext cx="11624207" cy="6857999"/>
            <a:chOff x="98936" y="1385843"/>
            <a:chExt cx="122582378" cy="5315803"/>
          </a:xfrm>
          <a:solidFill>
            <a:srgbClr val="466E56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16C82-ADCF-2D8E-2C8A-C5AAECF77E9F}"/>
                </a:ext>
              </a:extLst>
            </p:cNvPr>
            <p:cNvSpPr/>
            <p:nvPr/>
          </p:nvSpPr>
          <p:spPr>
            <a:xfrm>
              <a:off x="98936" y="1385843"/>
              <a:ext cx="117167252" cy="5315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20E4070-D06B-5C50-21EA-C86D9A084C27}"/>
                </a:ext>
              </a:extLst>
            </p:cNvPr>
            <p:cNvGrpSpPr/>
            <p:nvPr/>
          </p:nvGrpSpPr>
          <p:grpSpPr>
            <a:xfrm>
              <a:off x="116780518" y="5697683"/>
              <a:ext cx="5900796" cy="900311"/>
              <a:chOff x="116828286" y="9964683"/>
              <a:chExt cx="5900796" cy="900311"/>
            </a:xfrm>
            <a:grpFill/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3DBB62F-A5BB-3503-DBE1-9A09D269D1A0}"/>
                  </a:ext>
                </a:extLst>
              </p:cNvPr>
              <p:cNvSpPr/>
              <p:nvPr/>
            </p:nvSpPr>
            <p:spPr>
              <a:xfrm>
                <a:off x="116828286" y="9964683"/>
                <a:ext cx="5900796" cy="900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3BE253-EC7C-F3E5-68CE-B7157F401536}"/>
                  </a:ext>
                </a:extLst>
              </p:cNvPr>
              <p:cNvSpPr txBox="1"/>
              <p:nvPr/>
            </p:nvSpPr>
            <p:spPr>
              <a:xfrm>
                <a:off x="118423545" y="10230171"/>
                <a:ext cx="285743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81A3D3E-EA82-7810-8B0E-2FCD2F206550}"/>
              </a:ext>
            </a:extLst>
          </p:cNvPr>
          <p:cNvSpPr txBox="1"/>
          <p:nvPr/>
        </p:nvSpPr>
        <p:spPr>
          <a:xfrm>
            <a:off x="1692323" y="241123"/>
            <a:ext cx="858444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B500D"/>
                </a:solidFill>
              </a:rPr>
              <a:t>Validation and Prediction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89BA3-70E1-DD16-4B13-5A965FA80191}"/>
              </a:ext>
            </a:extLst>
          </p:cNvPr>
          <p:cNvSpPr txBox="1"/>
          <p:nvPr/>
        </p:nvSpPr>
        <p:spPr>
          <a:xfrm>
            <a:off x="1862918" y="2224924"/>
            <a:ext cx="783381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Calculated accuracy information and confusion matrix for each classifier 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&amp; 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Generated output map of predicted class for each 10 m pixel</a:t>
            </a:r>
          </a:p>
        </p:txBody>
      </p:sp>
    </p:spTree>
    <p:extLst>
      <p:ext uri="{BB962C8B-B14F-4D97-AF65-F5344CB8AC3E}">
        <p14:creationId xmlns:p14="http://schemas.microsoft.com/office/powerpoint/2010/main" val="1072267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ush green compound leaves">
            <a:extLst>
              <a:ext uri="{FF2B5EF4-FFF2-40B4-BE49-F238E27FC236}">
                <a16:creationId xmlns:a16="http://schemas.microsoft.com/office/drawing/2014/main" id="{6284921B-D9AC-CE79-6E79-B4077492A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" r="-1" b="1187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D2834-9E3C-EECF-9A01-14CD07A7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7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1111</Words>
  <Application>Microsoft Office PowerPoint</Application>
  <PresentationFormat>Widescreen</PresentationFormat>
  <Paragraphs>258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Cambria Math</vt:lpstr>
      <vt:lpstr>Office Theme</vt:lpstr>
      <vt:lpstr>Predicting Invasive  Understory Species Presence in Boston’s Deciduous Forests</vt:lpstr>
      <vt:lpstr>Updated Research Question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Images Selected</vt:lpstr>
      <vt:lpstr>Study Area</vt:lpstr>
      <vt:lpstr>Selected Bands and Indices</vt:lpstr>
      <vt:lpstr>Harmonic Regression</vt:lpstr>
      <vt:lpstr>Harmonic Regression</vt:lpstr>
      <vt:lpstr>Harmonic Regression</vt:lpstr>
      <vt:lpstr>Harmonic Regression</vt:lpstr>
      <vt:lpstr>Harmonic Regression</vt:lpstr>
      <vt:lpstr>Harmonic Regression</vt:lpstr>
      <vt:lpstr>Regressions for Bands</vt:lpstr>
      <vt:lpstr>Regressions for Indices</vt:lpstr>
      <vt:lpstr>Regressions for Indices</vt:lpstr>
      <vt:lpstr>iNaturalist Training Sites</vt:lpstr>
      <vt:lpstr>Feature Importance</vt:lpstr>
      <vt:lpstr>Random Forest Results</vt:lpstr>
      <vt:lpstr>Accuracy Metrics</vt:lpstr>
      <vt:lpstr>Runtime for Using Model to Predict</vt:lpstr>
      <vt:lpstr>Main Takeaway</vt:lpstr>
      <vt:lpstr>Limitations</vt:lpstr>
      <vt:lpstr>Further Work…</vt:lpstr>
      <vt:lpstr>Predicting Invasive  Understory Species Presence in Boston’s Deciduous Forests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Fisher, Chad E</dc:creator>
  <cp:lastModifiedBy>Fisher, Chad E</cp:lastModifiedBy>
  <cp:revision>38</cp:revision>
  <dcterms:created xsi:type="dcterms:W3CDTF">2024-04-18T21:44:34Z</dcterms:created>
  <dcterms:modified xsi:type="dcterms:W3CDTF">2024-04-23T15:27:01Z</dcterms:modified>
</cp:coreProperties>
</file>